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5"/>
  </p:notesMasterIdLst>
  <p:handoutMasterIdLst>
    <p:handoutMasterId r:id="rId36"/>
  </p:handoutMasterIdLst>
  <p:sldIdLst>
    <p:sldId id="256" r:id="rId3"/>
    <p:sldId id="417" r:id="rId4"/>
    <p:sldId id="416" r:id="rId5"/>
    <p:sldId id="453" r:id="rId6"/>
    <p:sldId id="461" r:id="rId7"/>
    <p:sldId id="476" r:id="rId8"/>
    <p:sldId id="392" r:id="rId9"/>
    <p:sldId id="374" r:id="rId10"/>
    <p:sldId id="464" r:id="rId11"/>
    <p:sldId id="455" r:id="rId12"/>
    <p:sldId id="477" r:id="rId13"/>
    <p:sldId id="457" r:id="rId14"/>
    <p:sldId id="458" r:id="rId15"/>
    <p:sldId id="460" r:id="rId16"/>
    <p:sldId id="459" r:id="rId17"/>
    <p:sldId id="465" r:id="rId18"/>
    <p:sldId id="466" r:id="rId19"/>
    <p:sldId id="467" r:id="rId20"/>
    <p:sldId id="468" r:id="rId21"/>
    <p:sldId id="469" r:id="rId22"/>
    <p:sldId id="470" r:id="rId23"/>
    <p:sldId id="471" r:id="rId24"/>
    <p:sldId id="472" r:id="rId25"/>
    <p:sldId id="478" r:id="rId26"/>
    <p:sldId id="423" r:id="rId27"/>
    <p:sldId id="424" r:id="rId28"/>
    <p:sldId id="334" r:id="rId29"/>
    <p:sldId id="383" r:id="rId30"/>
    <p:sldId id="385" r:id="rId31"/>
    <p:sldId id="387" r:id="rId32"/>
    <p:sldId id="475" r:id="rId33"/>
    <p:sldId id="473" r:id="rId34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D3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4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5C98A2-7611-4E44-A353-4EE76552F484}" type="doc">
      <dgm:prSet loTypeId="urn:microsoft.com/office/officeart/2005/8/layout/matrix1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1356EB-5AA6-442D-A6C7-0682CE7D7405}">
      <dgm:prSet phldrT="[Текст]" custT="1"/>
      <dgm:spPr/>
      <dgm:t>
        <a:bodyPr/>
        <a:lstStyle/>
        <a:p>
          <a:r>
            <a:rPr lang="ru-RU" sz="2400" b="1" u="none" dirty="0" smtClean="0">
              <a:solidFill>
                <a:schemeClr val="tx2"/>
              </a:solidFill>
            </a:rPr>
            <a:t>Среднее общее образование направлено на:</a:t>
          </a:r>
          <a:endParaRPr lang="ru-RU" sz="2400" b="1" u="none" dirty="0">
            <a:solidFill>
              <a:schemeClr val="tx2"/>
            </a:solidFill>
          </a:endParaRPr>
        </a:p>
      </dgm:t>
    </dgm:pt>
    <dgm:pt modelId="{8F609021-30C7-4746-A2EF-EB1BA87A2263}" type="parTrans" cxnId="{C72818D4-BC15-475B-B7F8-C33A33C1F14E}">
      <dgm:prSet/>
      <dgm:spPr/>
      <dgm:t>
        <a:bodyPr/>
        <a:lstStyle/>
        <a:p>
          <a:endParaRPr lang="ru-RU"/>
        </a:p>
      </dgm:t>
    </dgm:pt>
    <dgm:pt modelId="{3E32157A-949F-4255-BCDE-DD0D3B89C0AB}" type="sibTrans" cxnId="{C72818D4-BC15-475B-B7F8-C33A33C1F14E}">
      <dgm:prSet/>
      <dgm:spPr/>
      <dgm:t>
        <a:bodyPr/>
        <a:lstStyle/>
        <a:p>
          <a:endParaRPr lang="ru-RU"/>
        </a:p>
      </dgm:t>
    </dgm:pt>
    <dgm:pt modelId="{95FAC6A3-7391-43D8-AF21-EF84E729591A}">
      <dgm:prSet phldrT="[Текст]" custT="1"/>
      <dgm:spPr/>
      <dgm:t>
        <a:bodyPr/>
        <a:lstStyle/>
        <a:p>
          <a:r>
            <a:rPr lang="ru-RU" sz="2400" b="1" dirty="0" smtClean="0"/>
            <a:t>развитие интереса к познанию и творческих способностей обучающегося</a:t>
          </a:r>
          <a:endParaRPr lang="ru-RU" sz="1700" b="1" dirty="0"/>
        </a:p>
      </dgm:t>
    </dgm:pt>
    <dgm:pt modelId="{508638EC-5799-4D72-9AD7-C7984865B321}" type="parTrans" cxnId="{32F7A576-DAB9-478E-85F9-4E95CFDACF3B}">
      <dgm:prSet/>
      <dgm:spPr/>
      <dgm:t>
        <a:bodyPr/>
        <a:lstStyle/>
        <a:p>
          <a:endParaRPr lang="ru-RU"/>
        </a:p>
      </dgm:t>
    </dgm:pt>
    <dgm:pt modelId="{7D068A87-09D4-4986-ADB1-81B3F746C36F}" type="sibTrans" cxnId="{32F7A576-DAB9-478E-85F9-4E95CFDACF3B}">
      <dgm:prSet/>
      <dgm:spPr/>
      <dgm:t>
        <a:bodyPr/>
        <a:lstStyle/>
        <a:p>
          <a:endParaRPr lang="ru-RU"/>
        </a:p>
      </dgm:t>
    </dgm:pt>
    <dgm:pt modelId="{56FD1126-310D-4F95-B7B1-5AA4B4C7E719}">
      <dgm:prSet phldrT="[Текст]" custT="1"/>
      <dgm:spPr/>
      <dgm:t>
        <a:bodyPr anchor="b"/>
        <a:lstStyle/>
        <a:p>
          <a:r>
            <a:rPr lang="ru-RU" sz="2000" b="1" dirty="0" smtClean="0"/>
            <a:t>формирование навыков самостоятельной учебной деятельности на основе индивидуализации и профессиональной ориентации содержания среднего общего образования</a:t>
          </a:r>
          <a:endParaRPr lang="ru-RU" sz="2000" b="1" dirty="0"/>
        </a:p>
      </dgm:t>
    </dgm:pt>
    <dgm:pt modelId="{023FFAFA-48AF-4B6D-B461-1FFC53110EF1}" type="parTrans" cxnId="{7F66754B-D29B-4AE5-BC52-9916981EEC08}">
      <dgm:prSet/>
      <dgm:spPr/>
      <dgm:t>
        <a:bodyPr/>
        <a:lstStyle/>
        <a:p>
          <a:endParaRPr lang="ru-RU"/>
        </a:p>
      </dgm:t>
    </dgm:pt>
    <dgm:pt modelId="{1693F424-2337-4611-BE1F-0259E0C7D7B9}" type="sibTrans" cxnId="{7F66754B-D29B-4AE5-BC52-9916981EEC08}">
      <dgm:prSet/>
      <dgm:spPr/>
      <dgm:t>
        <a:bodyPr/>
        <a:lstStyle/>
        <a:p>
          <a:endParaRPr lang="ru-RU"/>
        </a:p>
      </dgm:t>
    </dgm:pt>
    <dgm:pt modelId="{359CEEE0-5F5F-4246-AA76-7999E610FDA4}">
      <dgm:prSet phldrT="[Текст]" custT="1"/>
      <dgm:spPr/>
      <dgm:t>
        <a:bodyPr anchor="b"/>
        <a:lstStyle/>
        <a:p>
          <a:pPr algn="ctr"/>
          <a:r>
            <a:rPr lang="ru-RU" sz="2000" b="1" dirty="0" smtClean="0"/>
            <a:t>подготовку обучающегося  к жизни в обществе,   самостоятельному жизненному выбору, </a:t>
          </a:r>
        </a:p>
        <a:p>
          <a:pPr algn="ctr"/>
          <a:r>
            <a:rPr lang="ru-RU" sz="2000" b="1" dirty="0" smtClean="0"/>
            <a:t>продолжению образования и началу профессиональной деятельности</a:t>
          </a:r>
          <a:endParaRPr lang="ru-RU" sz="2000" b="1" dirty="0"/>
        </a:p>
      </dgm:t>
    </dgm:pt>
    <dgm:pt modelId="{CC0D8066-DE09-4317-9270-8D01FBFD86A1}" type="parTrans" cxnId="{76BCB77D-5040-4A45-9BA8-91362016DB15}">
      <dgm:prSet/>
      <dgm:spPr/>
      <dgm:t>
        <a:bodyPr/>
        <a:lstStyle/>
        <a:p>
          <a:endParaRPr lang="ru-RU"/>
        </a:p>
      </dgm:t>
    </dgm:pt>
    <dgm:pt modelId="{3A2E6365-D905-410A-846E-9052F1D85530}" type="sibTrans" cxnId="{76BCB77D-5040-4A45-9BA8-91362016DB15}">
      <dgm:prSet/>
      <dgm:spPr/>
      <dgm:t>
        <a:bodyPr/>
        <a:lstStyle/>
        <a:p>
          <a:endParaRPr lang="ru-RU"/>
        </a:p>
      </dgm:t>
    </dgm:pt>
    <dgm:pt modelId="{C5733567-15EE-4EC7-A275-C0A55730AF14}">
      <dgm:prSet/>
      <dgm:spPr/>
      <dgm:t>
        <a:bodyPr/>
        <a:lstStyle/>
        <a:p>
          <a:endParaRPr lang="ru-RU" dirty="0"/>
        </a:p>
      </dgm:t>
    </dgm:pt>
    <dgm:pt modelId="{A3DE84D2-84AF-41E9-9028-527B908201BE}" type="parTrans" cxnId="{611A4142-59F0-49A7-A1D4-C4A5FCB36FC2}">
      <dgm:prSet/>
      <dgm:spPr/>
      <dgm:t>
        <a:bodyPr/>
        <a:lstStyle/>
        <a:p>
          <a:endParaRPr lang="ru-RU"/>
        </a:p>
      </dgm:t>
    </dgm:pt>
    <dgm:pt modelId="{E52E2020-F2E5-46CA-BB0B-B6F68E7CF004}" type="sibTrans" cxnId="{611A4142-59F0-49A7-A1D4-C4A5FCB36FC2}">
      <dgm:prSet/>
      <dgm:spPr/>
      <dgm:t>
        <a:bodyPr/>
        <a:lstStyle/>
        <a:p>
          <a:endParaRPr lang="ru-RU"/>
        </a:p>
      </dgm:t>
    </dgm:pt>
    <dgm:pt modelId="{31E98D2D-1CCD-4862-9610-BBEA3EA2D69D}">
      <dgm:prSet phldrT="[Текст]" custT="1"/>
      <dgm:spPr/>
      <dgm:t>
        <a:bodyPr/>
        <a:lstStyle/>
        <a:p>
          <a:r>
            <a:rPr lang="ru-RU" sz="2400" b="1" dirty="0" smtClean="0"/>
            <a:t>дальнейшее становление и формирование личности обучающегося</a:t>
          </a:r>
          <a:endParaRPr lang="ru-RU" sz="2400" b="1" dirty="0"/>
        </a:p>
      </dgm:t>
    </dgm:pt>
    <dgm:pt modelId="{CB5A0996-BEB7-4E18-8FAD-E2B511B609E5}" type="sibTrans" cxnId="{A2A8249B-0752-4B8A-9E1C-1015FC4A6A5A}">
      <dgm:prSet/>
      <dgm:spPr/>
      <dgm:t>
        <a:bodyPr/>
        <a:lstStyle/>
        <a:p>
          <a:endParaRPr lang="ru-RU"/>
        </a:p>
      </dgm:t>
    </dgm:pt>
    <dgm:pt modelId="{CDBC32B4-A8B1-448B-9D0A-3AD1C8DF8BDD}" type="parTrans" cxnId="{A2A8249B-0752-4B8A-9E1C-1015FC4A6A5A}">
      <dgm:prSet/>
      <dgm:spPr/>
      <dgm:t>
        <a:bodyPr/>
        <a:lstStyle/>
        <a:p>
          <a:endParaRPr lang="ru-RU"/>
        </a:p>
      </dgm:t>
    </dgm:pt>
    <dgm:pt modelId="{36BFA704-B7BE-4CCA-A0FA-A173145FF251}" type="pres">
      <dgm:prSet presAssocID="{AD5C98A2-7611-4E44-A353-4EE76552F48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AEFFE4-5D36-473B-B16D-966425C4802B}" type="pres">
      <dgm:prSet presAssocID="{AD5C98A2-7611-4E44-A353-4EE76552F484}" presName="matrix" presStyleCnt="0"/>
      <dgm:spPr/>
      <dgm:t>
        <a:bodyPr/>
        <a:lstStyle/>
        <a:p>
          <a:endParaRPr lang="ru-RU"/>
        </a:p>
      </dgm:t>
    </dgm:pt>
    <dgm:pt modelId="{0B51EF6F-B951-4A14-9C7A-31BDA4DDB10D}" type="pres">
      <dgm:prSet presAssocID="{AD5C98A2-7611-4E44-A353-4EE76552F484}" presName="tile1" presStyleLbl="node1" presStyleIdx="0" presStyleCnt="4" custScaleX="103814" custScaleY="98637" custLinFactNeighborY="0"/>
      <dgm:spPr/>
      <dgm:t>
        <a:bodyPr/>
        <a:lstStyle/>
        <a:p>
          <a:endParaRPr lang="ru-RU"/>
        </a:p>
      </dgm:t>
    </dgm:pt>
    <dgm:pt modelId="{8F4B35B8-C3E5-4040-BD52-505BE6856B18}" type="pres">
      <dgm:prSet presAssocID="{AD5C98A2-7611-4E44-A353-4EE76552F48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875B50-98E8-44E1-AE38-42FB240919EA}" type="pres">
      <dgm:prSet presAssocID="{AD5C98A2-7611-4E44-A353-4EE76552F484}" presName="tile2" presStyleLbl="node1" presStyleIdx="1" presStyleCnt="4"/>
      <dgm:spPr/>
      <dgm:t>
        <a:bodyPr/>
        <a:lstStyle/>
        <a:p>
          <a:endParaRPr lang="ru-RU"/>
        </a:p>
      </dgm:t>
    </dgm:pt>
    <dgm:pt modelId="{269C987A-B449-4897-953B-92A0C9114AD0}" type="pres">
      <dgm:prSet presAssocID="{AD5C98A2-7611-4E44-A353-4EE76552F48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FCA1AB-2708-43C5-BFD8-FF6846A33BEC}" type="pres">
      <dgm:prSet presAssocID="{AD5C98A2-7611-4E44-A353-4EE76552F484}" presName="tile3" presStyleLbl="node1" presStyleIdx="2" presStyleCnt="4" custScaleX="107252" custLinFactNeighborX="3626" custLinFactNeighborY="1964"/>
      <dgm:spPr/>
      <dgm:t>
        <a:bodyPr/>
        <a:lstStyle/>
        <a:p>
          <a:endParaRPr lang="ru-RU"/>
        </a:p>
      </dgm:t>
    </dgm:pt>
    <dgm:pt modelId="{ACF0837B-0F57-4A9F-969F-FAC1D959C137}" type="pres">
      <dgm:prSet presAssocID="{AD5C98A2-7611-4E44-A353-4EE76552F48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FFE6E-13D4-446E-B877-A4DC2DFBD556}" type="pres">
      <dgm:prSet presAssocID="{AD5C98A2-7611-4E44-A353-4EE76552F484}" presName="tile4" presStyleLbl="node1" presStyleIdx="3" presStyleCnt="4" custScaleX="98749"/>
      <dgm:spPr/>
      <dgm:t>
        <a:bodyPr/>
        <a:lstStyle/>
        <a:p>
          <a:endParaRPr lang="ru-RU"/>
        </a:p>
      </dgm:t>
    </dgm:pt>
    <dgm:pt modelId="{72599F16-84CA-4876-B6D4-5076F9A31A9D}" type="pres">
      <dgm:prSet presAssocID="{AD5C98A2-7611-4E44-A353-4EE76552F48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CFB13-67C7-4CA4-9EC7-6DCC83175F60}" type="pres">
      <dgm:prSet presAssocID="{AD5C98A2-7611-4E44-A353-4EE76552F484}" presName="centerTile" presStyleLbl="fgShp" presStyleIdx="0" presStyleCnt="1" custScaleX="179095" custScaleY="62973" custLinFactNeighborX="2655" custLinFactNeighborY="-876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4637723A-AB05-47FE-A589-7F2B99107994}" type="presOf" srcId="{95FAC6A3-7391-43D8-AF21-EF84E729591A}" destId="{02875B50-98E8-44E1-AE38-42FB240919EA}" srcOrd="0" destOrd="0" presId="urn:microsoft.com/office/officeart/2005/8/layout/matrix1"/>
    <dgm:cxn modelId="{1482760B-014C-4481-A54C-2035D041EB97}" type="presOf" srcId="{31E98D2D-1CCD-4862-9610-BBEA3EA2D69D}" destId="{0B51EF6F-B951-4A14-9C7A-31BDA4DDB10D}" srcOrd="0" destOrd="0" presId="urn:microsoft.com/office/officeart/2005/8/layout/matrix1"/>
    <dgm:cxn modelId="{7F66754B-D29B-4AE5-BC52-9916981EEC08}" srcId="{FE1356EB-5AA6-442D-A6C7-0682CE7D7405}" destId="{56FD1126-310D-4F95-B7B1-5AA4B4C7E719}" srcOrd="2" destOrd="0" parTransId="{023FFAFA-48AF-4B6D-B461-1FFC53110EF1}" sibTransId="{1693F424-2337-4611-BE1F-0259E0C7D7B9}"/>
    <dgm:cxn modelId="{EFB44102-D78F-45E9-9CDC-15146232C4CF}" type="presOf" srcId="{AD5C98A2-7611-4E44-A353-4EE76552F484}" destId="{36BFA704-B7BE-4CCA-A0FA-A173145FF251}" srcOrd="0" destOrd="0" presId="urn:microsoft.com/office/officeart/2005/8/layout/matrix1"/>
    <dgm:cxn modelId="{390C5F0B-2A7F-4CB7-8954-B10F4B66BFF0}" type="presOf" srcId="{FE1356EB-5AA6-442D-A6C7-0682CE7D7405}" destId="{2B6CFB13-67C7-4CA4-9EC7-6DCC83175F60}" srcOrd="0" destOrd="0" presId="urn:microsoft.com/office/officeart/2005/8/layout/matrix1"/>
    <dgm:cxn modelId="{E783BE2B-127F-4CFD-B0B0-16245AE1E1E4}" type="presOf" srcId="{56FD1126-310D-4F95-B7B1-5AA4B4C7E719}" destId="{ACF0837B-0F57-4A9F-969F-FAC1D959C137}" srcOrd="1" destOrd="0" presId="urn:microsoft.com/office/officeart/2005/8/layout/matrix1"/>
    <dgm:cxn modelId="{A2A8249B-0752-4B8A-9E1C-1015FC4A6A5A}" srcId="{FE1356EB-5AA6-442D-A6C7-0682CE7D7405}" destId="{31E98D2D-1CCD-4862-9610-BBEA3EA2D69D}" srcOrd="0" destOrd="0" parTransId="{CDBC32B4-A8B1-448B-9D0A-3AD1C8DF8BDD}" sibTransId="{CB5A0996-BEB7-4E18-8FAD-E2B511B609E5}"/>
    <dgm:cxn modelId="{C72818D4-BC15-475B-B7F8-C33A33C1F14E}" srcId="{AD5C98A2-7611-4E44-A353-4EE76552F484}" destId="{FE1356EB-5AA6-442D-A6C7-0682CE7D7405}" srcOrd="0" destOrd="0" parTransId="{8F609021-30C7-4746-A2EF-EB1BA87A2263}" sibTransId="{3E32157A-949F-4255-BCDE-DD0D3B89C0AB}"/>
    <dgm:cxn modelId="{6A1DBF70-C7C6-4A73-8F2D-A4540F762FDA}" type="presOf" srcId="{359CEEE0-5F5F-4246-AA76-7999E610FDA4}" destId="{343FFE6E-13D4-446E-B877-A4DC2DFBD556}" srcOrd="0" destOrd="0" presId="urn:microsoft.com/office/officeart/2005/8/layout/matrix1"/>
    <dgm:cxn modelId="{B64C8E85-3831-4F36-A8BF-BC45EC883EC5}" type="presOf" srcId="{31E98D2D-1CCD-4862-9610-BBEA3EA2D69D}" destId="{8F4B35B8-C3E5-4040-BD52-505BE6856B18}" srcOrd="1" destOrd="0" presId="urn:microsoft.com/office/officeart/2005/8/layout/matrix1"/>
    <dgm:cxn modelId="{32F7A576-DAB9-478E-85F9-4E95CFDACF3B}" srcId="{FE1356EB-5AA6-442D-A6C7-0682CE7D7405}" destId="{95FAC6A3-7391-43D8-AF21-EF84E729591A}" srcOrd="1" destOrd="0" parTransId="{508638EC-5799-4D72-9AD7-C7984865B321}" sibTransId="{7D068A87-09D4-4986-ADB1-81B3F746C36F}"/>
    <dgm:cxn modelId="{E4DB3691-FAA6-474F-93D9-4FF53D3E6EB9}" type="presOf" srcId="{95FAC6A3-7391-43D8-AF21-EF84E729591A}" destId="{269C987A-B449-4897-953B-92A0C9114AD0}" srcOrd="1" destOrd="0" presId="urn:microsoft.com/office/officeart/2005/8/layout/matrix1"/>
    <dgm:cxn modelId="{611A4142-59F0-49A7-A1D4-C4A5FCB36FC2}" srcId="{FE1356EB-5AA6-442D-A6C7-0682CE7D7405}" destId="{C5733567-15EE-4EC7-A275-C0A55730AF14}" srcOrd="4" destOrd="0" parTransId="{A3DE84D2-84AF-41E9-9028-527B908201BE}" sibTransId="{E52E2020-F2E5-46CA-BB0B-B6F68E7CF004}"/>
    <dgm:cxn modelId="{76BCB77D-5040-4A45-9BA8-91362016DB15}" srcId="{FE1356EB-5AA6-442D-A6C7-0682CE7D7405}" destId="{359CEEE0-5F5F-4246-AA76-7999E610FDA4}" srcOrd="3" destOrd="0" parTransId="{CC0D8066-DE09-4317-9270-8D01FBFD86A1}" sibTransId="{3A2E6365-D905-410A-846E-9052F1D85530}"/>
    <dgm:cxn modelId="{94F5819E-1D0E-467F-A1D9-B34848412291}" type="presOf" srcId="{359CEEE0-5F5F-4246-AA76-7999E610FDA4}" destId="{72599F16-84CA-4876-B6D4-5076F9A31A9D}" srcOrd="1" destOrd="0" presId="urn:microsoft.com/office/officeart/2005/8/layout/matrix1"/>
    <dgm:cxn modelId="{9C6BD325-6E73-4275-9EE1-BA6ED748E130}" type="presOf" srcId="{56FD1126-310D-4F95-B7B1-5AA4B4C7E719}" destId="{3BFCA1AB-2708-43C5-BFD8-FF6846A33BEC}" srcOrd="0" destOrd="0" presId="urn:microsoft.com/office/officeart/2005/8/layout/matrix1"/>
    <dgm:cxn modelId="{C4749AFA-E615-4A10-B968-9D1C9D8E8C61}" type="presParOf" srcId="{36BFA704-B7BE-4CCA-A0FA-A173145FF251}" destId="{41AEFFE4-5D36-473B-B16D-966425C4802B}" srcOrd="0" destOrd="0" presId="urn:microsoft.com/office/officeart/2005/8/layout/matrix1"/>
    <dgm:cxn modelId="{EFECDF03-0086-411B-B0E9-A1BD178F1B68}" type="presParOf" srcId="{41AEFFE4-5D36-473B-B16D-966425C4802B}" destId="{0B51EF6F-B951-4A14-9C7A-31BDA4DDB10D}" srcOrd="0" destOrd="0" presId="urn:microsoft.com/office/officeart/2005/8/layout/matrix1"/>
    <dgm:cxn modelId="{AE9ADEDF-9AD2-415C-B1B5-D4A94AE505B6}" type="presParOf" srcId="{41AEFFE4-5D36-473B-B16D-966425C4802B}" destId="{8F4B35B8-C3E5-4040-BD52-505BE6856B18}" srcOrd="1" destOrd="0" presId="urn:microsoft.com/office/officeart/2005/8/layout/matrix1"/>
    <dgm:cxn modelId="{BF8D05D5-67C0-4C2C-9156-0A0FCB53E34C}" type="presParOf" srcId="{41AEFFE4-5D36-473B-B16D-966425C4802B}" destId="{02875B50-98E8-44E1-AE38-42FB240919EA}" srcOrd="2" destOrd="0" presId="urn:microsoft.com/office/officeart/2005/8/layout/matrix1"/>
    <dgm:cxn modelId="{804D3A13-4CDB-40F6-A9E9-41A7412337EF}" type="presParOf" srcId="{41AEFFE4-5D36-473B-B16D-966425C4802B}" destId="{269C987A-B449-4897-953B-92A0C9114AD0}" srcOrd="3" destOrd="0" presId="urn:microsoft.com/office/officeart/2005/8/layout/matrix1"/>
    <dgm:cxn modelId="{7B2585D0-C0DC-4DB9-B166-F2843C4EBAA7}" type="presParOf" srcId="{41AEFFE4-5D36-473B-B16D-966425C4802B}" destId="{3BFCA1AB-2708-43C5-BFD8-FF6846A33BEC}" srcOrd="4" destOrd="0" presId="urn:microsoft.com/office/officeart/2005/8/layout/matrix1"/>
    <dgm:cxn modelId="{C5569FFD-8C31-4757-857E-31C13751684F}" type="presParOf" srcId="{41AEFFE4-5D36-473B-B16D-966425C4802B}" destId="{ACF0837B-0F57-4A9F-969F-FAC1D959C137}" srcOrd="5" destOrd="0" presId="urn:microsoft.com/office/officeart/2005/8/layout/matrix1"/>
    <dgm:cxn modelId="{6C1CECE4-3038-4CAF-ACB8-0EFD2E27A7A6}" type="presParOf" srcId="{41AEFFE4-5D36-473B-B16D-966425C4802B}" destId="{343FFE6E-13D4-446E-B877-A4DC2DFBD556}" srcOrd="6" destOrd="0" presId="urn:microsoft.com/office/officeart/2005/8/layout/matrix1"/>
    <dgm:cxn modelId="{A3BAC3AD-5EDB-4239-A749-E02159AA5263}" type="presParOf" srcId="{41AEFFE4-5D36-473B-B16D-966425C4802B}" destId="{72599F16-84CA-4876-B6D4-5076F9A31A9D}" srcOrd="7" destOrd="0" presId="urn:microsoft.com/office/officeart/2005/8/layout/matrix1"/>
    <dgm:cxn modelId="{37EFAA26-FD8C-42CF-BFAD-191E72213D71}" type="presParOf" srcId="{36BFA704-B7BE-4CCA-A0FA-A173145FF251}" destId="{2B6CFB13-67C7-4CA4-9EC7-6DCC83175F6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1EF6F-B951-4A14-9C7A-31BDA4DDB10D}">
      <dsp:nvSpPr>
        <dsp:cNvPr id="0" name=""/>
        <dsp:cNvSpPr/>
      </dsp:nvSpPr>
      <dsp:spPr>
        <a:xfrm rot="16200000">
          <a:off x="792199" y="-778290"/>
          <a:ext cx="2556955" cy="414886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дальнейшее становление и формирование личности обучающегося</a:t>
          </a:r>
          <a:endParaRPr lang="ru-RU" sz="2400" b="1" kern="1200" dirty="0"/>
        </a:p>
      </dsp:txBody>
      <dsp:txXfrm rot="5400000">
        <a:off x="-3757" y="17667"/>
        <a:ext cx="4148868" cy="1917716"/>
      </dsp:txXfrm>
    </dsp:sp>
    <dsp:sp modelId="{02875B50-98E8-44E1-AE38-42FB240919EA}">
      <dsp:nvSpPr>
        <dsp:cNvPr id="0" name=""/>
        <dsp:cNvSpPr/>
      </dsp:nvSpPr>
      <dsp:spPr>
        <a:xfrm>
          <a:off x="4068899" y="0"/>
          <a:ext cx="3996444" cy="259228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развитие интереса к познанию и творческих способностей обучающегося</a:t>
          </a:r>
          <a:endParaRPr lang="ru-RU" sz="1700" b="1" kern="1200" dirty="0"/>
        </a:p>
      </dsp:txBody>
      <dsp:txXfrm>
        <a:off x="4068899" y="0"/>
        <a:ext cx="3996444" cy="1944216"/>
      </dsp:txXfrm>
    </dsp:sp>
    <dsp:sp modelId="{3BFCA1AB-2708-43C5-BFD8-FF6846A33BEC}">
      <dsp:nvSpPr>
        <dsp:cNvPr id="0" name=""/>
        <dsp:cNvSpPr/>
      </dsp:nvSpPr>
      <dsp:spPr>
        <a:xfrm rot="10800000">
          <a:off x="72455" y="2592288"/>
          <a:ext cx="4286266" cy="259228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формирование навыков самостоятельной учебной деятельности на основе индивидуализации и профессиональной ориентации содержания среднего общего образования</a:t>
          </a:r>
          <a:endParaRPr lang="ru-RU" sz="2000" b="1" kern="1200" dirty="0"/>
        </a:p>
      </dsp:txBody>
      <dsp:txXfrm rot="10800000">
        <a:off x="72455" y="3240359"/>
        <a:ext cx="4286266" cy="1944216"/>
      </dsp:txXfrm>
    </dsp:sp>
    <dsp:sp modelId="{343FFE6E-13D4-446E-B877-A4DC2DFBD556}">
      <dsp:nvSpPr>
        <dsp:cNvPr id="0" name=""/>
        <dsp:cNvSpPr/>
      </dsp:nvSpPr>
      <dsp:spPr>
        <a:xfrm rot="5400000">
          <a:off x="4770977" y="1915207"/>
          <a:ext cx="2592288" cy="394644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подготовку обучающегося  к жизни в обществе,   самостоятельному жизненному выбору,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продолжению образования и началу профессиональной деятельности</a:t>
          </a:r>
          <a:endParaRPr lang="ru-RU" sz="2000" b="1" kern="1200" dirty="0"/>
        </a:p>
      </dsp:txBody>
      <dsp:txXfrm rot="-5400000">
        <a:off x="4093897" y="3240359"/>
        <a:ext cx="3946448" cy="1944216"/>
      </dsp:txXfrm>
    </dsp:sp>
    <dsp:sp modelId="{2B6CFB13-67C7-4CA4-9EC7-6DCC83175F60}">
      <dsp:nvSpPr>
        <dsp:cNvPr id="0" name=""/>
        <dsp:cNvSpPr/>
      </dsp:nvSpPr>
      <dsp:spPr>
        <a:xfrm>
          <a:off x="1912877" y="2070557"/>
          <a:ext cx="4294458" cy="816220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>
              <a:solidFill>
                <a:schemeClr val="tx2"/>
              </a:solidFill>
            </a:rPr>
            <a:t>Среднее общее образование направлено на:</a:t>
          </a:r>
          <a:endParaRPr lang="ru-RU" sz="2400" b="1" u="none" kern="1200" dirty="0">
            <a:solidFill>
              <a:schemeClr val="tx2"/>
            </a:solidFill>
          </a:endParaRPr>
        </a:p>
      </dsp:txBody>
      <dsp:txXfrm>
        <a:off x="1952722" y="2110402"/>
        <a:ext cx="4214768" cy="7365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871" tIns="45436" rIns="90871" bIns="4543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0871" tIns="45436" rIns="90871" bIns="45436" rtlCol="0"/>
          <a:lstStyle>
            <a:lvl1pPr algn="r">
              <a:defRPr sz="1200"/>
            </a:lvl1pPr>
          </a:lstStyle>
          <a:p>
            <a:fld id="{392D8F80-5037-4F0B-A8F1-6430FB905ED0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871" tIns="45436" rIns="90871" bIns="4543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0871" tIns="45436" rIns="90871" bIns="45436" rtlCol="0" anchor="b"/>
          <a:lstStyle>
            <a:lvl1pPr algn="r">
              <a:defRPr sz="1200"/>
            </a:lvl1pPr>
          </a:lstStyle>
          <a:p>
            <a:fld id="{41D130B3-9496-4480-9F3D-C7D6A178C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980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516" cy="494655"/>
          </a:xfrm>
          <a:prstGeom prst="rect">
            <a:avLst/>
          </a:prstGeom>
        </p:spPr>
        <p:txBody>
          <a:bodyPr vert="horz" lIns="90871" tIns="45436" rIns="90871" bIns="4543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667" y="0"/>
            <a:ext cx="2919516" cy="494655"/>
          </a:xfrm>
          <a:prstGeom prst="rect">
            <a:avLst/>
          </a:prstGeom>
        </p:spPr>
        <p:txBody>
          <a:bodyPr vert="horz" lIns="90871" tIns="45436" rIns="90871" bIns="45436" rtlCol="0"/>
          <a:lstStyle>
            <a:lvl1pPr algn="r">
              <a:defRPr sz="1200"/>
            </a:lvl1pPr>
          </a:lstStyle>
          <a:p>
            <a:fld id="{2C3245E5-06AB-4F19-AA2F-353D75C93A1B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1" tIns="45436" rIns="90871" bIns="4543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736" y="4748056"/>
            <a:ext cx="5388294" cy="3884772"/>
          </a:xfrm>
          <a:prstGeom prst="rect">
            <a:avLst/>
          </a:prstGeom>
        </p:spPr>
        <p:txBody>
          <a:bodyPr vert="horz" lIns="90871" tIns="45436" rIns="90871" bIns="4543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660"/>
            <a:ext cx="2919516" cy="494655"/>
          </a:xfrm>
          <a:prstGeom prst="rect">
            <a:avLst/>
          </a:prstGeom>
        </p:spPr>
        <p:txBody>
          <a:bodyPr vert="horz" lIns="90871" tIns="45436" rIns="90871" bIns="4543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667" y="9371660"/>
            <a:ext cx="2919516" cy="494655"/>
          </a:xfrm>
          <a:prstGeom prst="rect">
            <a:avLst/>
          </a:prstGeom>
        </p:spPr>
        <p:txBody>
          <a:bodyPr vert="horz" lIns="90871" tIns="45436" rIns="90871" bIns="45436" rtlCol="0" anchor="b"/>
          <a:lstStyle>
            <a:lvl1pPr algn="r">
              <a:defRPr sz="1200"/>
            </a:lvl1pPr>
          </a:lstStyle>
          <a:p>
            <a:fld id="{636DB006-576D-4427-828B-242CCEF2B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338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DB006-576D-4427-828B-242CCEF2BEF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774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DB006-576D-4427-828B-242CCEF2BEFB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4719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DB006-576D-4427-828B-242CCEF2BEFB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5523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DB006-576D-4427-828B-242CCEF2BEFB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2589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DB006-576D-4427-828B-242CCEF2BEFB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9856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DB006-576D-4427-828B-242CCEF2BEFB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2304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DB006-576D-4427-828B-242CCEF2BEFB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055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DB006-576D-4427-828B-242CCEF2BEFB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251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DB006-576D-4427-828B-242CCEF2BEFB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1040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C0096-6F0C-4DCB-9738-A9C991A26A55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4609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DB006-576D-4427-828B-242CCEF2BEFB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064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DB006-576D-4427-828B-242CCEF2BEF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460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DB006-576D-4427-828B-242CCEF2BEF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534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DB006-576D-4427-828B-242CCEF2BEF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592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DB006-576D-4427-828B-242CCEF2BEF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12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DB006-576D-4427-828B-242CCEF2BEF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550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DB006-576D-4427-828B-242CCEF2BEF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5504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DB006-576D-4427-828B-242CCEF2BEFB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550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DB006-576D-4427-828B-242CCEF2BEFB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550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A2986-E842-49A4-A28E-DDDC0DE5624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8E0FC-A88C-48B0-B765-E4F942ABD7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1956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6EAB5-FEE7-4B7C-BE3C-706AE46582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70C35-C352-43DC-B45D-3383627EC8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9197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663B1-064D-42C1-9B40-0B7B0228B63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A4F98-A596-42EE-8746-284C90D11C2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086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3D5F9-6EC3-4DDD-80D8-3EB22622D56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7CC60-77E8-4A2D-AFF4-CE76D2216F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1226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96457-8C6E-4DDB-9293-DDF618CC758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8F703-C2AF-40A0-B7BC-DCA9D24E5B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66546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4AEC7-3B20-4F71-A54A-C5BD864162E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1423F-8B9A-453D-BD6F-A30E33D581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59728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DE906-E34C-4C73-BC52-498CB4A3F03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190D1-D86F-4AD9-B043-2ED6BB03A2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00850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C80E1-B6F1-4CDB-AFF4-CA5E42358C0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1DE63-4746-48EE-A94B-FEF8F28A54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501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D625B-2873-4542-8482-0A96923F750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05397-A749-49BD-81D3-B5FE048050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14655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6114D-C404-42FC-A82B-2049C0887E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B687C-B5C2-41D2-983C-C35EF4FDD6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3289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8A700-30A0-4452-AAB3-7169D9F14BE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B38B9-7005-468D-9FA6-E801A9387B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33321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2238F5-40CF-44BD-9AEF-774FD97FAF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27053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AFB01A-E5E7-4404-BC18-84988D67C8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8492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9D9D9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60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0BBD48-CAF8-425D-8D8E-6BC0D095B6C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25F99A-6092-4AD7-9220-9DFD1BB139B3}" type="slidenum">
              <a:rPr lang="ru-RU" alt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70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e8H5hvYtYlSdt0N4MugbUPxHrYvjJTb3uMTLGrNX2joAtZWw/viewform?usp=sf_link" TargetMode="External"/><Relationship Id="rId2" Type="http://schemas.openxmlformats.org/officeDocument/2006/relationships/hyperlink" Target="&#1040;&#1085;&#1082;&#1077;&#1090;&#1072;%20&#1054;&#1073;&#1088;.&#1087;&#1086;&#1090;&#1088;&#1077;&#1073;..doc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6735" y="2060848"/>
            <a:ext cx="8262983" cy="2232248"/>
          </a:xfrm>
          <a:noFill/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ФГОС среднего общего образования.</a:t>
            </a:r>
            <a:b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собенности содержания образования </a:t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на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III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уровне образования</a:t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(10-11 классы)</a:t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" name="AutoShape 2" descr="https://mail.yandex.ru/message_part/%D0%AD%D0%BC%D0%B1%D0%BB%D0%B5%D0%BC%D0%B0+%D0%B3%D0%B8%D0%BC%D0%BD%D0%B0%D0%B7%D0%B8%D0%B8+2.jpg?_uid=9449616&amp;name=%D0%AD%D0%BC%D0%B1%D0%BB%D0%B5%D0%BC%D0%B0+%D0%B3%D0%B8%D0%BC%D0%BD%D0%B0%D0%B7%D0%B8%D0%B8+2.jpg&amp;hid=1.3&amp;ids=15959631179494988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52208" y="160338"/>
            <a:ext cx="6822559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5575" y="6093296"/>
            <a:ext cx="8808913" cy="6480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/>
                </a:solidFill>
              </a:rPr>
              <a:t>2</a:t>
            </a:r>
            <a:r>
              <a:rPr lang="ru-RU" sz="2000" b="1" dirty="0" smtClean="0">
                <a:solidFill>
                  <a:schemeClr val="bg2"/>
                </a:solidFill>
              </a:rPr>
              <a:t>6 февраля </a:t>
            </a:r>
            <a:r>
              <a:rPr lang="ru-RU" sz="2000" b="1" dirty="0">
                <a:solidFill>
                  <a:schemeClr val="bg2"/>
                </a:solidFill>
              </a:rPr>
              <a:t>2020 г.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60031" y="4653136"/>
            <a:ext cx="4244008" cy="122115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361363" y="160338"/>
            <a:ext cx="6404248" cy="109278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автономное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общеобразовательное учреждение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«Лицей № 38» города Нижнего Новгорода</a:t>
            </a:r>
            <a:endParaRPr lang="ru-RU" sz="1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7480" y="4434134"/>
            <a:ext cx="60322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b="1" dirty="0" smtClean="0">
              <a:solidFill>
                <a:schemeClr val="accent1">
                  <a:lumMod val="50000"/>
                </a:schemeClr>
              </a:solidFill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r"/>
            <a:endParaRPr lang="ru-RU" b="1" dirty="0">
              <a:solidFill>
                <a:schemeClr val="accent1">
                  <a:lumMod val="50000"/>
                </a:schemeClr>
              </a:solidFill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r"/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Кучерова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И.Д.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директор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</a:br>
            <a:endParaRPr lang="ru-RU" dirty="0">
              <a:cs typeface="Times New Roman" panose="02020603050405020304" pitchFamily="18" charset="0"/>
            </a:endParaRPr>
          </a:p>
        </p:txBody>
      </p:sp>
      <p:pic>
        <p:nvPicPr>
          <p:cNvPr id="1026" name="Picture 2" descr="лог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35" y="115463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10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ail.yandex.ru/message_part/%D0%AD%D0%BC%D0%B1%D0%BB%D0%B5%D0%BC%D0%B0+%D0%B3%D0%B8%D0%BC%D0%BD%D0%B0%D0%B7%D0%B8%D0%B8+2.jpg?_uid=9449616&amp;name=%D0%AD%D0%BC%D0%B1%D0%BB%D0%B5%D0%BC%D0%B0+%D0%B3%D0%B8%D0%BC%D0%BD%D0%B0%D0%B7%D0%B8%D0%B8+2.jpg&amp;hid=1.3&amp;ids=15959631179494988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0375" y="165393"/>
            <a:ext cx="8317399" cy="5993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Примерная основная образовательная программа среднего общего образования определяет перечень профилей обучения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532163"/>
              </p:ext>
            </p:extLst>
          </p:nvPr>
        </p:nvGraphicFramePr>
        <p:xfrm>
          <a:off x="453220" y="908720"/>
          <a:ext cx="8317400" cy="5780642"/>
        </p:xfrm>
        <a:graphic>
          <a:graphicData uri="http://schemas.openxmlformats.org/drawingml/2006/table">
            <a:tbl>
              <a:tblPr firstRow="1" firstCol="1" bandRow="1"/>
              <a:tblGrid>
                <a:gridCol w="518380"/>
                <a:gridCol w="3496156"/>
                <a:gridCol w="2369403"/>
                <a:gridCol w="1933461"/>
              </a:tblGrid>
              <a:tr h="573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ПРОФИЛЬ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обучения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Предметы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углублённого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уровня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предметов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4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ТЕХНОЛОГИЧЕСКИЙ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Информатика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8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Естественно-научный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4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Гуманитарный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Иностранный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язык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Право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8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Социально-экономический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Экономика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2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Универсальный</a:t>
                      </a:r>
                      <a:endParaRPr lang="ru-RU" sz="24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4" marR="51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23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ail.yandex.ru/message_part/%D0%AD%D0%BC%D0%B1%D0%BB%D0%B5%D0%BC%D0%B0+%D0%B3%D0%B8%D0%BC%D0%BD%D0%B0%D0%B7%D0%B8%D0%B8+2.jpg?_uid=9449616&amp;name=%D0%AD%D0%BC%D0%B1%D0%BB%D0%B5%D0%BC%D0%B0+%D0%B3%D0%B8%D0%BC%D0%BD%D0%B0%D0%B7%D0%B8%D0%B8+2.jpg&amp;hid=1.3&amp;ids=15959631179494988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861069" y="216085"/>
            <a:ext cx="3528392" cy="8933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МАОУ «Лицей № 38»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в рамках ФГОС СОО</a:t>
            </a:r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878049" y="1606206"/>
            <a:ext cx="3312369" cy="64210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обучения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71999" y="1451762"/>
            <a:ext cx="3206989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23365" y="1451762"/>
            <a:ext cx="3206989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1"/>
          <p:cNvSpPr txBox="1">
            <a:spLocks/>
          </p:cNvSpPr>
          <p:nvPr/>
        </p:nvSpPr>
        <p:spPr>
          <a:xfrm>
            <a:off x="4917985" y="1566466"/>
            <a:ext cx="3312369" cy="6421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 деятельность</a:t>
            </a:r>
            <a:endParaRPr lang="ru-RU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71996" y="2564904"/>
            <a:ext cx="3206989" cy="2257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10300" y="2569270"/>
            <a:ext cx="3206989" cy="2257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77437" y="5299057"/>
            <a:ext cx="3206989" cy="12565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бъект 1"/>
          <p:cNvSpPr txBox="1">
            <a:spLocks/>
          </p:cNvSpPr>
          <p:nvPr/>
        </p:nvSpPr>
        <p:spPr>
          <a:xfrm>
            <a:off x="917820" y="2717561"/>
            <a:ext cx="3312369" cy="1952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Углублённое изучение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24688" y="5520267"/>
            <a:ext cx="3206989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бъект 1"/>
          <p:cNvSpPr txBox="1">
            <a:spLocks/>
          </p:cNvSpPr>
          <p:nvPr/>
        </p:nvSpPr>
        <p:spPr>
          <a:xfrm>
            <a:off x="964604" y="5656413"/>
            <a:ext cx="3312369" cy="6421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проект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Выгнутая влево стрелка 16"/>
          <p:cNvSpPr/>
          <p:nvPr/>
        </p:nvSpPr>
        <p:spPr>
          <a:xfrm>
            <a:off x="1787541" y="820940"/>
            <a:ext cx="787950" cy="44665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Выгнутая вправо стрелка 17"/>
          <p:cNvSpPr/>
          <p:nvPr/>
        </p:nvSpPr>
        <p:spPr>
          <a:xfrm>
            <a:off x="6732239" y="820940"/>
            <a:ext cx="731520" cy="44665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люс 18"/>
          <p:cNvSpPr/>
          <p:nvPr/>
        </p:nvSpPr>
        <p:spPr>
          <a:xfrm>
            <a:off x="6408266" y="4832184"/>
            <a:ext cx="437182" cy="38963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Выгнутая влево стрелка 19"/>
          <p:cNvSpPr/>
          <p:nvPr/>
        </p:nvSpPr>
        <p:spPr>
          <a:xfrm>
            <a:off x="307974" y="2388114"/>
            <a:ext cx="546375" cy="118490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люс 20"/>
          <p:cNvSpPr/>
          <p:nvPr/>
        </p:nvSpPr>
        <p:spPr>
          <a:xfrm>
            <a:off x="4406674" y="1650593"/>
            <a:ext cx="437182" cy="38963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Выгнутая вправо стрелка 21"/>
          <p:cNvSpPr/>
          <p:nvPr/>
        </p:nvSpPr>
        <p:spPr>
          <a:xfrm>
            <a:off x="8283043" y="2388114"/>
            <a:ext cx="609437" cy="118490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Объект 1"/>
          <p:cNvSpPr txBox="1">
            <a:spLocks/>
          </p:cNvSpPr>
          <p:nvPr/>
        </p:nvSpPr>
        <p:spPr>
          <a:xfrm>
            <a:off x="4970673" y="2649053"/>
            <a:ext cx="3312369" cy="210589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 интеллектуальное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</a:p>
          <a:p>
            <a:pPr marL="0" indent="0" algn="ctr">
              <a:buFont typeface="Arial" pitchFamily="34" charset="0"/>
              <a:buNone/>
            </a:pPr>
            <a:endParaRPr lang="ru-RU" sz="9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Спецкурсы в вузах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вариантов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Научное сопровождение проектной деятельности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997" y="5063067"/>
            <a:ext cx="35401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Объект 1"/>
          <p:cNvSpPr txBox="1">
            <a:spLocks/>
          </p:cNvSpPr>
          <p:nvPr/>
        </p:nvSpPr>
        <p:spPr>
          <a:xfrm>
            <a:off x="5076054" y="5357309"/>
            <a:ext cx="3312369" cy="119540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направления внеурочной деятельности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направлений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Штриховая стрелка вправо 24"/>
          <p:cNvSpPr/>
          <p:nvPr/>
        </p:nvSpPr>
        <p:spPr>
          <a:xfrm rot="18633176">
            <a:off x="4388729" y="4804226"/>
            <a:ext cx="702615" cy="352505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86549">
            <a:off x="4193412" y="5276648"/>
            <a:ext cx="35401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519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ail.yandex.ru/message_part/%D0%AD%D0%BC%D0%B1%D0%BB%D0%B5%D0%BC%D0%B0+%D0%B3%D0%B8%D0%BC%D0%BD%D0%B0%D0%B7%D0%B8%D0%B8+2.jpg?_uid=9449616&amp;name=%D0%AD%D0%BC%D0%B1%D0%BB%D0%B5%D0%BC%D0%B0+%D0%B3%D0%B8%D0%BC%D0%BD%D0%B0%D0%B7%D0%B8%D0%B8+2.jpg&amp;hid=1.3&amp;ids=15959631179494988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0375" y="165393"/>
            <a:ext cx="8317399" cy="8933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МАОУ «Лицей № 38» </a:t>
            </a:r>
          </a:p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с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реднее общее образование в соответствии с ФГОС СОО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700808"/>
            <a:ext cx="7776864" cy="8640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для изучения часть учебного плана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Профильные предметы</a:t>
            </a:r>
          </a:p>
          <a:p>
            <a:pPr marL="0" indent="0" algn="ctr">
              <a:buNone/>
            </a:pP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915700"/>
              </p:ext>
            </p:extLst>
          </p:nvPr>
        </p:nvGraphicFramePr>
        <p:xfrm>
          <a:off x="307975" y="2708920"/>
          <a:ext cx="8317399" cy="3816424"/>
        </p:xfrm>
        <a:graphic>
          <a:graphicData uri="http://schemas.openxmlformats.org/drawingml/2006/table">
            <a:tbl>
              <a:tblPr firstRow="1" firstCol="1" bandRow="1"/>
              <a:tblGrid>
                <a:gridCol w="4170665"/>
                <a:gridCol w="2469624"/>
                <a:gridCol w="864096"/>
                <a:gridCol w="813014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Учебный предмет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Уровень изучения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10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/>
                          <a:ea typeface="Times New Roman"/>
                        </a:rPr>
                        <a:t>кл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11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/>
                          <a:ea typeface="Times New Roman"/>
                        </a:rPr>
                        <a:t>кл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52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Lucida Sans Unicode"/>
                        </a:rPr>
                        <a:t>Математика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углублённый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Lucida Sans Unicode"/>
                        </a:rPr>
                        <a:t>Информатика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углублённый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Lucida Sans Unicode"/>
                        </a:rPr>
                        <a:t>Физика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углублённый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Lucida Sans Unicode"/>
                        </a:rPr>
                        <a:t>Экспериментальная физика 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элективный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2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2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Индивидуальный проект</a:t>
                      </a:r>
                      <a:endParaRPr lang="ru-RU" sz="2200" b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err="1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метапредметный</a:t>
                      </a:r>
                      <a:endParaRPr lang="ru-RU" sz="2200" b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200" b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56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Обязательные</a:t>
                      </a:r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профильные предметы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Объект 1"/>
          <p:cNvSpPr txBox="1">
            <a:spLocks/>
          </p:cNvSpPr>
          <p:nvPr/>
        </p:nvSpPr>
        <p:spPr>
          <a:xfrm>
            <a:off x="456966" y="1126800"/>
            <a:ext cx="8584505" cy="6421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 профиль обучения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9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ail.yandex.ru/message_part/%D0%AD%D0%BC%D0%B1%D0%BB%D0%B5%D0%BC%D0%B0+%D0%B3%D0%B8%D0%BC%D0%BD%D0%B0%D0%B7%D0%B8%D0%B8+2.jpg?_uid=9449616&amp;name=%D0%AD%D0%BC%D0%B1%D0%BB%D0%B5%D0%BC%D0%B0+%D0%B3%D0%B8%D0%BC%D0%BD%D0%B0%D0%B7%D0%B8%D0%B8+2.jpg&amp;hid=1.3&amp;ids=15959631179494988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3" y="160338"/>
            <a:ext cx="7776864" cy="8640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для изучения часть учебного плана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Общеобразовательные предметы</a:t>
            </a:r>
          </a:p>
          <a:p>
            <a:pPr marL="0" indent="0" algn="ctr">
              <a:buNone/>
            </a:pP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973662"/>
              </p:ext>
            </p:extLst>
          </p:nvPr>
        </p:nvGraphicFramePr>
        <p:xfrm>
          <a:off x="460375" y="908720"/>
          <a:ext cx="8320808" cy="4577576"/>
        </p:xfrm>
        <a:graphic>
          <a:graphicData uri="http://schemas.openxmlformats.org/drawingml/2006/table">
            <a:tbl>
              <a:tblPr firstRow="1" firstCol="1" bandRow="1"/>
              <a:tblGrid>
                <a:gridCol w="4135168"/>
                <a:gridCol w="2375993"/>
                <a:gridCol w="958070"/>
                <a:gridCol w="851577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Учебный предмет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Уровень изучения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10 </a:t>
                      </a:r>
                      <a:r>
                        <a:rPr lang="ru-RU" sz="2000" dirty="0" err="1" smtClean="0">
                          <a:effectLst/>
                          <a:latin typeface="Times New Roman"/>
                          <a:ea typeface="Times New Roman"/>
                        </a:rPr>
                        <a:t>кл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11 </a:t>
                      </a:r>
                      <a:r>
                        <a:rPr lang="ru-RU" sz="2000" dirty="0" err="1" smtClean="0">
                          <a:effectLst/>
                          <a:latin typeface="Times New Roman"/>
                          <a:ea typeface="Times New Roman"/>
                        </a:rPr>
                        <a:t>кл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Lucida Sans Unicode"/>
                        </a:rPr>
                        <a:t>Русский язык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базовый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Lucida Sans Unicode"/>
                        </a:rPr>
                        <a:t>Литература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базовый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Lucida Sans Unicode"/>
                        </a:rPr>
                        <a:t>Родная литература (русская)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базовый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33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Lucida Sans Unicode"/>
                        </a:rPr>
                        <a:t>Иностранный язык (английский)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базовый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Lucida Sans Unicode"/>
                        </a:rPr>
                        <a:t>История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базовый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Lucida Sans Unicode"/>
                        </a:rPr>
                        <a:t>Астрономия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базовый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Lucida Sans Unicode"/>
                        </a:rPr>
                        <a:t>Физическая культура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базовый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Lucida Sans Unicode"/>
                        </a:rPr>
                        <a:t>Основы безопасности жизнедеятельности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базовый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Обязательные общеобразовательные предметы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71970" y="5517232"/>
            <a:ext cx="82880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СанПиН объём физической нагрузки – 3 часа в неделю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час физической нагрузки  рекомендовано реализовать через: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неурочную деятельность – спортивные секции на базе лицее или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портивные секций в других учреждениях (подтверждается справкой)</a:t>
            </a:r>
          </a:p>
        </p:txBody>
      </p:sp>
    </p:spTree>
    <p:extLst>
      <p:ext uri="{BB962C8B-B14F-4D97-AF65-F5344CB8AC3E}">
        <p14:creationId xmlns:p14="http://schemas.microsoft.com/office/powerpoint/2010/main" val="336578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ail.yandex.ru/message_part/%D0%AD%D0%BC%D0%B1%D0%BB%D0%B5%D0%BC%D0%B0+%D0%B3%D0%B8%D0%BC%D0%BD%D0%B0%D0%B7%D0%B8%D0%B8+2.jpg?_uid=9449616&amp;name=%D0%AD%D0%BC%D0%B1%D0%BB%D0%B5%D0%BC%D0%B0+%D0%B3%D0%B8%D0%BC%D0%BD%D0%B0%D0%B7%D0%B8%D0%B8+2.jpg&amp;hid=1.3&amp;ids=15959631179494988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340768"/>
            <a:ext cx="7776864" cy="1368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Общеобразовательные предметы</a:t>
            </a:r>
          </a:p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ыбирается обучающимися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4 часов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не более 6 часов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340375" y="309520"/>
            <a:ext cx="8584505" cy="862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учебного плана,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формируемая с учётом мнения обучающихся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128328"/>
              </p:ext>
            </p:extLst>
          </p:nvPr>
        </p:nvGraphicFramePr>
        <p:xfrm>
          <a:off x="456966" y="2996952"/>
          <a:ext cx="8320809" cy="3086990"/>
        </p:xfrm>
        <a:graphic>
          <a:graphicData uri="http://schemas.openxmlformats.org/drawingml/2006/table">
            <a:tbl>
              <a:tblPr firstRow="1" firstCol="1" bandRow="1"/>
              <a:tblGrid>
                <a:gridCol w="3106922"/>
                <a:gridCol w="3363224"/>
                <a:gridCol w="957256"/>
                <a:gridCol w="893407"/>
              </a:tblGrid>
              <a:tr h="613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Учебный предмет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Уровень изучения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10 </a:t>
                      </a:r>
                      <a:r>
                        <a:rPr lang="ru-RU" sz="2000" dirty="0" err="1" smtClean="0">
                          <a:effectLst/>
                          <a:latin typeface="Times New Roman"/>
                          <a:ea typeface="Times New Roman"/>
                        </a:rPr>
                        <a:t>кл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11 </a:t>
                      </a:r>
                      <a:r>
                        <a:rPr lang="ru-RU" sz="2000" dirty="0" err="1" smtClean="0">
                          <a:effectLst/>
                          <a:latin typeface="Times New Roman"/>
                          <a:ea typeface="Times New Roman"/>
                        </a:rPr>
                        <a:t>кл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Lucida Sans Unicode"/>
                        </a:rPr>
                        <a:t>Обществознание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базовый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Lucida Sans Unicode"/>
                        </a:rPr>
                        <a:t>География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базовый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Lucida Sans Unicode"/>
                        </a:rPr>
                        <a:t>Биология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базовый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Lucida Sans Unicode"/>
                        </a:rPr>
                        <a:t>Химия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базовый -расширенный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4703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Учебные предметы по выбору обучающихся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60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ail.yandex.ru/message_part/%D0%AD%D0%BC%D0%B1%D0%BB%D0%B5%D0%BC%D0%B0+%D0%B3%D0%B8%D0%BC%D0%BD%D0%B0%D0%B7%D0%B8%D0%B8+2.jpg?_uid=9449616&amp;name=%D0%AD%D0%BC%D0%B1%D0%BB%D0%B5%D0%BC%D0%B0+%D0%B3%D0%B8%D0%BC%D0%BD%D0%B0%D0%B7%D0%B8%D0%B8+2.jpg&amp;hid=1.3&amp;ids=15959631179494988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7945" y="5301208"/>
            <a:ext cx="7776864" cy="1008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ыбирается один из предложенных 8 вариантов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(комплектов профильных спецкурсов)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307975" y="1167320"/>
            <a:ext cx="8584505" cy="9361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профильные курсы на базе вузов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(внеурочная деятельность – 1 день в неделю)</a:t>
            </a:r>
            <a:endParaRPr lang="ru-RU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711795" y="2174302"/>
            <a:ext cx="7776864" cy="25508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Обеспечивают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дополнительных знаний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профильной направленности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аучное, лабораторно-исследовательское сопровождение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индивидуального образовательного проекта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6384" y="119731"/>
            <a:ext cx="82599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программы, 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формируемая с учётом мнения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89440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ail.yandex.ru/message_part/%D0%AD%D0%BC%D0%B1%D0%BB%D0%B5%D0%BC%D0%B0+%D0%B3%D0%B8%D0%BC%D0%BD%D0%B0%D0%B7%D0%B8%D0%B8+2.jpg?_uid=9449616&amp;name=%D0%AD%D0%BC%D0%B1%D0%BB%D0%B5%D0%BC%D0%B0+%D0%B3%D0%B8%D0%BC%D0%BD%D0%B0%D0%B7%D0%B8%D0%B8+2.jpg&amp;hid=1.3&amp;ids=15959631179494988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47974" y="7937"/>
            <a:ext cx="876930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профильные курсы на базе </a:t>
            </a:r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вузов</a:t>
            </a:r>
            <a:endParaRPr lang="ru-RU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54396"/>
              </p:ext>
            </p:extLst>
          </p:nvPr>
        </p:nvGraphicFramePr>
        <p:xfrm>
          <a:off x="307975" y="2000920"/>
          <a:ext cx="8317399" cy="4730242"/>
        </p:xfrm>
        <a:graphic>
          <a:graphicData uri="http://schemas.openxmlformats.org/drawingml/2006/table">
            <a:tbl>
              <a:tblPr firstRow="1" firstCol="1" bandRow="1"/>
              <a:tblGrid>
                <a:gridCol w="3682345"/>
                <a:gridCol w="2826148"/>
                <a:gridCol w="937164"/>
                <a:gridCol w="871742"/>
              </a:tblGrid>
              <a:tr h="328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Учебный курс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Уровень изучения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10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/>
                          <a:ea typeface="Times New Roman"/>
                        </a:rPr>
                        <a:t>кл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11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/>
                          <a:ea typeface="Times New Roman"/>
                        </a:rPr>
                        <a:t>кл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3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Методы исследования </a:t>
                      </a:r>
                      <a:endParaRPr lang="ru-RU" sz="2200" b="0" dirty="0" smtClean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математике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элективный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Основы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компьютерных</a:t>
                      </a:r>
                      <a:r>
                        <a:rPr lang="ru-RU" sz="2200" b="0" baseline="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технологий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элективный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проект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(научное</a:t>
                      </a:r>
                      <a:r>
                        <a:rPr lang="ru-RU" sz="2200" b="1" i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сопровождение)</a:t>
                      </a:r>
                      <a:endParaRPr lang="ru-RU" sz="2200" b="1" i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тьютор</a:t>
                      </a:r>
                      <a:endParaRPr kumimoji="0" lang="ru-RU" sz="2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факультативный </a:t>
                      </a:r>
                      <a:endParaRPr kumimoji="0" lang="ru-RU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факультативный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82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факультативный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Объект 1"/>
          <p:cNvSpPr>
            <a:spLocks noGrp="1"/>
          </p:cNvSpPr>
          <p:nvPr>
            <p:ph idx="1"/>
          </p:nvPr>
        </p:nvSpPr>
        <p:spPr>
          <a:xfrm>
            <a:off x="744194" y="714335"/>
            <a:ext cx="7776864" cy="104918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вариант - ННГУ им. Н.И. Лобачевского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Специализация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Естественно-научная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и физика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 и биология)</a:t>
            </a:r>
          </a:p>
          <a:p>
            <a:pPr marL="0" indent="0" algn="ctr">
              <a:buNone/>
            </a:pP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56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ail.yandex.ru/message_part/%D0%AD%D0%BC%D0%B1%D0%BB%D0%B5%D0%BC%D0%B0+%D0%B3%D0%B8%D0%BC%D0%BD%D0%B0%D0%B7%D0%B8%D0%B8+2.jpg?_uid=9449616&amp;name=%D0%AD%D0%BC%D0%B1%D0%BB%D0%B5%D0%BC%D0%B0+%D0%B3%D0%B8%D0%BC%D0%BD%D0%B0%D0%B7%D0%B8%D0%B8+2.jpg&amp;hid=1.3&amp;ids=15959631179494988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47974" y="7937"/>
            <a:ext cx="876930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профильные курсы на базе </a:t>
            </a:r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вузов</a:t>
            </a:r>
            <a:endParaRPr lang="ru-RU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99649"/>
              </p:ext>
            </p:extLst>
          </p:nvPr>
        </p:nvGraphicFramePr>
        <p:xfrm>
          <a:off x="503529" y="2132856"/>
          <a:ext cx="8317399" cy="4204970"/>
        </p:xfrm>
        <a:graphic>
          <a:graphicData uri="http://schemas.openxmlformats.org/drawingml/2006/table">
            <a:tbl>
              <a:tblPr firstRow="1" firstCol="1" bandRow="1"/>
              <a:tblGrid>
                <a:gridCol w="3682345"/>
                <a:gridCol w="2826148"/>
                <a:gridCol w="937164"/>
                <a:gridCol w="871742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Учебный курс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Уровень изучения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10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/>
                          <a:ea typeface="Times New Roman"/>
                        </a:rPr>
                        <a:t>кл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11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/>
                          <a:ea typeface="Times New Roman"/>
                        </a:rPr>
                        <a:t>кл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3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Методы исследования </a:t>
                      </a:r>
                      <a:endParaRPr lang="ru-RU" sz="2200" b="0" dirty="0" smtClean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математике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элективный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Основы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компьютерных</a:t>
                      </a:r>
                      <a:r>
                        <a:rPr lang="ru-RU" sz="2200" b="0" baseline="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технологий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элективный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</a:t>
                      </a:r>
                      <a:r>
                        <a:rPr lang="ru-RU" sz="2200" b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</a:t>
                      </a:r>
                      <a:r>
                        <a:rPr lang="ru-RU" sz="22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(научное</a:t>
                      </a:r>
                      <a:r>
                        <a:rPr lang="ru-RU" sz="2200" b="1" i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сопровождение)</a:t>
                      </a:r>
                      <a:endParaRPr lang="ru-RU" sz="2200" b="1" i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тьютор</a:t>
                      </a:r>
                      <a:endParaRPr kumimoji="0" lang="ru-RU" sz="2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</a:rPr>
                        <a:t>Современные проблемы математики и информатики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факультативный </a:t>
                      </a:r>
                      <a:endParaRPr kumimoji="0" lang="ru-RU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Объект 1"/>
          <p:cNvSpPr>
            <a:spLocks noGrp="1"/>
          </p:cNvSpPr>
          <p:nvPr>
            <p:ph idx="1"/>
          </p:nvPr>
        </p:nvSpPr>
        <p:spPr>
          <a:xfrm>
            <a:off x="744194" y="908720"/>
            <a:ext cx="7776864" cy="8640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вариант - ННГУ им. Н.И. Лобачевского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Специализация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</a:t>
            </a:r>
          </a:p>
          <a:p>
            <a:pPr marL="0" indent="0" algn="ctr">
              <a:buNone/>
            </a:pPr>
            <a:endParaRPr lang="ru-RU" sz="2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4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ail.yandex.ru/message_part/%D0%AD%D0%BC%D0%B1%D0%BB%D0%B5%D0%BC%D0%B0+%D0%B3%D0%B8%D0%BC%D0%BD%D0%B0%D0%B7%D0%B8%D0%B8+2.jpg?_uid=9449616&amp;name=%D0%AD%D0%BC%D0%B1%D0%BB%D0%B5%D0%BC%D0%B0+%D0%B3%D0%B8%D0%BC%D0%BD%D0%B0%D0%B7%D0%B8%D0%B8+2.jpg&amp;hid=1.3&amp;ids=15959631179494988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47974" y="7937"/>
            <a:ext cx="876930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профильные курсы на базе </a:t>
            </a:r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вузов</a:t>
            </a:r>
            <a:endParaRPr lang="ru-RU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515303"/>
              </p:ext>
            </p:extLst>
          </p:nvPr>
        </p:nvGraphicFramePr>
        <p:xfrm>
          <a:off x="336410" y="1700808"/>
          <a:ext cx="8317399" cy="4765802"/>
        </p:xfrm>
        <a:graphic>
          <a:graphicData uri="http://schemas.openxmlformats.org/drawingml/2006/table">
            <a:tbl>
              <a:tblPr firstRow="1" firstCol="1" bandRow="1"/>
              <a:tblGrid>
                <a:gridCol w="3682345"/>
                <a:gridCol w="2826148"/>
                <a:gridCol w="937164"/>
                <a:gridCol w="871742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Учебный курс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Уровень изучения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10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/>
                          <a:ea typeface="Times New Roman"/>
                        </a:rPr>
                        <a:t>кл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11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/>
                          <a:ea typeface="Times New Roman"/>
                        </a:rPr>
                        <a:t>кл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3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Введение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 в язык программирование С++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элективный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Основы компьютерной графики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элективный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</a:t>
                      </a:r>
                      <a:r>
                        <a:rPr lang="ru-RU" sz="2200" b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</a:t>
                      </a:r>
                      <a:r>
                        <a:rPr lang="ru-RU" sz="22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(научное</a:t>
                      </a:r>
                      <a:r>
                        <a:rPr lang="ru-RU" sz="2200" b="1" i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сопровождение)</a:t>
                      </a:r>
                      <a:endParaRPr lang="ru-RU" sz="2200" b="1" i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тьютор</a:t>
                      </a:r>
                      <a:endParaRPr kumimoji="0" lang="ru-RU" sz="2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</a:rPr>
                        <a:t>Программирование интеллектуальных кибернетических</a:t>
                      </a:r>
                      <a:r>
                        <a:rPr lang="ru-RU" sz="2400" baseline="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</a:rPr>
                        <a:t> систем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факультативный </a:t>
                      </a:r>
                      <a:endParaRPr kumimoji="0" lang="ru-RU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Объект 1"/>
          <p:cNvSpPr>
            <a:spLocks noGrp="1"/>
          </p:cNvSpPr>
          <p:nvPr>
            <p:ph idx="1"/>
          </p:nvPr>
        </p:nvSpPr>
        <p:spPr>
          <a:xfrm>
            <a:off x="744194" y="573188"/>
            <a:ext cx="7776864" cy="8640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вариант - НГТУ им. Р.Е. Алексеева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Специализация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</a:t>
            </a:r>
          </a:p>
          <a:p>
            <a:pPr marL="0" indent="0" algn="ctr">
              <a:buNone/>
            </a:pPr>
            <a:endParaRPr lang="ru-RU" sz="2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39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ail.yandex.ru/message_part/%D0%AD%D0%BC%D0%B1%D0%BB%D0%B5%D0%BC%D0%B0+%D0%B3%D0%B8%D0%BC%D0%BD%D0%B0%D0%B7%D0%B8%D0%B8+2.jpg?_uid=9449616&amp;name=%D0%AD%D0%BC%D0%B1%D0%BB%D0%B5%D0%BC%D0%B0+%D0%B3%D0%B8%D0%BC%D0%BD%D0%B0%D0%B7%D0%B8%D0%B8+2.jpg&amp;hid=1.3&amp;ids=15959631179494988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47974" y="7937"/>
            <a:ext cx="876930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профильные курсы на базе </a:t>
            </a:r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вузов</a:t>
            </a:r>
            <a:endParaRPr lang="ru-RU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139169"/>
              </p:ext>
            </p:extLst>
          </p:nvPr>
        </p:nvGraphicFramePr>
        <p:xfrm>
          <a:off x="473926" y="1700808"/>
          <a:ext cx="8317399" cy="4765548"/>
        </p:xfrm>
        <a:graphic>
          <a:graphicData uri="http://schemas.openxmlformats.org/drawingml/2006/table">
            <a:tbl>
              <a:tblPr firstRow="1" firstCol="1" bandRow="1"/>
              <a:tblGrid>
                <a:gridCol w="3682345"/>
                <a:gridCol w="2826148"/>
                <a:gridCol w="937164"/>
                <a:gridCol w="871742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Учебный курс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Уровень изучения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10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/>
                          <a:ea typeface="Times New Roman"/>
                        </a:rPr>
                        <a:t>кл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11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/>
                          <a:ea typeface="Times New Roman"/>
                        </a:rPr>
                        <a:t>кл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3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Основы инженерной графики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элективный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Основы компьютерной графики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элективный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</a:t>
                      </a:r>
                      <a:r>
                        <a:rPr lang="ru-RU" sz="2200" b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</a:t>
                      </a:r>
                      <a:r>
                        <a:rPr lang="ru-RU" sz="22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(научное</a:t>
                      </a:r>
                      <a:r>
                        <a:rPr lang="ru-RU" sz="2200" b="1" i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сопровождение)</a:t>
                      </a:r>
                      <a:endParaRPr lang="ru-RU" sz="2200" b="1" i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тьютор</a:t>
                      </a:r>
                      <a:endParaRPr kumimoji="0" lang="ru-RU" sz="2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</a:rPr>
                        <a:t>Робототехника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факультативный </a:t>
                      </a:r>
                      <a:endParaRPr kumimoji="0" lang="ru-RU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Лабораторный</a:t>
                      </a:r>
                      <a:r>
                        <a:rPr lang="ru-RU" sz="2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практикум (АО «Нижегородский завод им. 70-летия Победы», корпоративный уч. центр)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Объект 1"/>
          <p:cNvSpPr>
            <a:spLocks noGrp="1"/>
          </p:cNvSpPr>
          <p:nvPr>
            <p:ph idx="1"/>
          </p:nvPr>
        </p:nvSpPr>
        <p:spPr>
          <a:xfrm>
            <a:off x="744194" y="836712"/>
            <a:ext cx="7776864" cy="8640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вариант - НГТУ им. Р.Е. Алексеева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Специализация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Инженерная</a:t>
            </a:r>
          </a:p>
          <a:p>
            <a:pPr marL="0" indent="0" algn="ctr">
              <a:buNone/>
            </a:pPr>
            <a:endParaRPr lang="ru-RU" sz="2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90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350"/>
            <a:ext cx="8497639" cy="5763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Федеральные государственные образовательные стандарты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475" name="Group 13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00441"/>
              </p:ext>
            </p:extLst>
          </p:nvPr>
        </p:nvGraphicFramePr>
        <p:xfrm>
          <a:off x="251520" y="1052736"/>
          <a:ext cx="8712970" cy="5242552"/>
        </p:xfrm>
        <a:graphic>
          <a:graphicData uri="http://schemas.openxmlformats.org/drawingml/2006/table">
            <a:tbl>
              <a:tblPr/>
              <a:tblGrid>
                <a:gridCol w="1911232"/>
                <a:gridCol w="19112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0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20282"/>
              </a:tblGrid>
              <a:tr h="751997"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внедрения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образования</a:t>
                      </a:r>
                    </a:p>
                  </a:txBody>
                  <a:tcPr marL="91433" marR="9143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 государственный образовательный стандарт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приказ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65625"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2011-2015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ачальное </a:t>
                      </a:r>
                    </a:p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1-4 </a:t>
                      </a:r>
                      <a:r>
                        <a:rPr kumimoji="0" lang="ru-R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1433" marR="9143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ФГОС начального общего образования</a:t>
                      </a:r>
                      <a:endParaRPr kumimoji="0" lang="ru-RU" sz="2000" b="1" i="0" u="sng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Приказ </a:t>
                      </a:r>
                      <a:r>
                        <a:rPr kumimoji="0" lang="ru-RU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Минобрнауки</a:t>
                      </a: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России </a:t>
                      </a:r>
                    </a:p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06.10.2009 N 373 </a:t>
                      </a:r>
                    </a:p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(ред. от 31.12.2015)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3" marR="9143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2015-2020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3" marR="9143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сновное </a:t>
                      </a:r>
                    </a:p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общее </a:t>
                      </a: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образование </a:t>
                      </a:r>
                    </a:p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5-9 </a:t>
                      </a:r>
                      <a:r>
                        <a:rPr kumimoji="0" lang="ru-RU" sz="2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</a:t>
                      </a: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1433" marR="9143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ФГОС</a:t>
                      </a:r>
                    </a:p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основного общего образования</a:t>
                      </a:r>
                    </a:p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Приказ </a:t>
                      </a:r>
                      <a:r>
                        <a:rPr kumimoji="0" lang="ru-RU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Минобрнауки</a:t>
                      </a: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России </a:t>
                      </a:r>
                    </a:p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17.12.2010 N 1897 </a:t>
                      </a:r>
                    </a:p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(ред. от 31.12.2015)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3" marR="9143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2020-2022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3" marR="9143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</a:t>
                      </a: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реднее </a:t>
                      </a:r>
                    </a:p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общее </a:t>
                      </a: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образование </a:t>
                      </a:r>
                    </a:p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10-11 </a:t>
                      </a:r>
                      <a:r>
                        <a:rPr kumimoji="0" lang="ru-RU" sz="2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</a:t>
                      </a: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1433" marR="9143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sng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ФГОС </a:t>
                      </a:r>
                    </a:p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sng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среднего общего образования</a:t>
                      </a:r>
                    </a:p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sng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3" marR="9143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Приказ </a:t>
                      </a:r>
                      <a:r>
                        <a:rPr kumimoji="0" lang="ru-RU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Минобрнауки</a:t>
                      </a: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России от 17.05.2012 N 413</a:t>
                      </a:r>
                    </a:p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(ред. от 29.06.2017) 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3" marR="9143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56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ail.yandex.ru/message_part/%D0%AD%D0%BC%D0%B1%D0%BB%D0%B5%D0%BC%D0%B0+%D0%B3%D0%B8%D0%BC%D0%BD%D0%B0%D0%B7%D0%B8%D0%B8+2.jpg?_uid=9449616&amp;name=%D0%AD%D0%BC%D0%B1%D0%BB%D0%B5%D0%BC%D0%B0+%D0%B3%D0%B8%D0%BC%D0%BD%D0%B0%D0%B7%D0%B8%D0%B8+2.jpg&amp;hid=1.3&amp;ids=15959631179494988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47974" y="7937"/>
            <a:ext cx="876930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профильные курсы на базе </a:t>
            </a:r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вузов</a:t>
            </a:r>
            <a:endParaRPr lang="ru-RU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424273"/>
              </p:ext>
            </p:extLst>
          </p:nvPr>
        </p:nvGraphicFramePr>
        <p:xfrm>
          <a:off x="462335" y="1967339"/>
          <a:ext cx="8317399" cy="4345178"/>
        </p:xfrm>
        <a:graphic>
          <a:graphicData uri="http://schemas.openxmlformats.org/drawingml/2006/table">
            <a:tbl>
              <a:tblPr firstRow="1" firstCol="1" bandRow="1"/>
              <a:tblGrid>
                <a:gridCol w="3893641"/>
                <a:gridCol w="2614852"/>
                <a:gridCol w="937164"/>
                <a:gridCol w="871742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Учебный курс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Уровень изучения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10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/>
                          <a:ea typeface="Times New Roman"/>
                        </a:rPr>
                        <a:t>кл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11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/>
                          <a:ea typeface="Times New Roman"/>
                        </a:rPr>
                        <a:t>кл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3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Основы инженерной графики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элективный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Основы компьютерной графики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элективный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</a:t>
                      </a:r>
                      <a:r>
                        <a:rPr lang="ru-RU" sz="2200" b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</a:t>
                      </a:r>
                      <a:r>
                        <a:rPr lang="ru-RU" sz="22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(научное</a:t>
                      </a:r>
                      <a:r>
                        <a:rPr lang="ru-RU" sz="2200" b="1" i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сопровождение)</a:t>
                      </a:r>
                      <a:endParaRPr lang="ru-RU" sz="2200" b="1" i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тьютор</a:t>
                      </a:r>
                      <a:endParaRPr kumimoji="0" lang="ru-RU" sz="2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</a:rPr>
                        <a:t>Создание интеллектуальных транспортных систем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факультативный </a:t>
                      </a:r>
                      <a:endParaRPr kumimoji="0" lang="ru-RU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Объект 1"/>
          <p:cNvSpPr>
            <a:spLocks noGrp="1"/>
          </p:cNvSpPr>
          <p:nvPr>
            <p:ph idx="1"/>
          </p:nvPr>
        </p:nvSpPr>
        <p:spPr>
          <a:xfrm>
            <a:off x="683568" y="836712"/>
            <a:ext cx="7776864" cy="8640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вариант - НГТУ им. Р.Е. Алексеева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Специализация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Инженерно-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ранспортная</a:t>
            </a:r>
          </a:p>
          <a:p>
            <a:pPr marL="0" indent="0" algn="ctr">
              <a:buNone/>
            </a:pPr>
            <a:endParaRPr lang="ru-RU" sz="2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01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ail.yandex.ru/message_part/%D0%AD%D0%BC%D0%B1%D0%BB%D0%B5%D0%BC%D0%B0+%D0%B3%D0%B8%D0%BC%D0%BD%D0%B0%D0%B7%D0%B8%D0%B8+2.jpg?_uid=9449616&amp;name=%D0%AD%D0%BC%D0%B1%D0%BB%D0%B5%D0%BC%D0%B0+%D0%B3%D0%B8%D0%BC%D0%BD%D0%B0%D0%B7%D0%B8%D0%B8+2.jpg&amp;hid=1.3&amp;ids=15959631179494988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47974" y="7937"/>
            <a:ext cx="876930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профильные курсы на базе </a:t>
            </a:r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вузов</a:t>
            </a:r>
            <a:endParaRPr lang="ru-RU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377493"/>
              </p:ext>
            </p:extLst>
          </p:nvPr>
        </p:nvGraphicFramePr>
        <p:xfrm>
          <a:off x="462335" y="1967339"/>
          <a:ext cx="8317399" cy="3889502"/>
        </p:xfrm>
        <a:graphic>
          <a:graphicData uri="http://schemas.openxmlformats.org/drawingml/2006/table">
            <a:tbl>
              <a:tblPr firstRow="1" firstCol="1" bandRow="1"/>
              <a:tblGrid>
                <a:gridCol w="3893641"/>
                <a:gridCol w="2614852"/>
                <a:gridCol w="937164"/>
                <a:gridCol w="871742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Учебный курс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Уровень изучения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10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/>
                          <a:ea typeface="Times New Roman"/>
                        </a:rPr>
                        <a:t>кл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11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/>
                          <a:ea typeface="Times New Roman"/>
                        </a:rPr>
                        <a:t>кл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3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Основы инженерной графики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элективный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Основы компьютерной графики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элективный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</a:t>
                      </a:r>
                      <a:r>
                        <a:rPr lang="ru-RU" sz="2200" b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</a:t>
                      </a:r>
                      <a:r>
                        <a:rPr lang="ru-RU" sz="22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(научное</a:t>
                      </a:r>
                      <a:r>
                        <a:rPr lang="ru-RU" sz="2200" b="1" i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сопровождение)</a:t>
                      </a:r>
                      <a:endParaRPr lang="ru-RU" sz="2200" b="1" i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тьютор</a:t>
                      </a:r>
                      <a:endParaRPr kumimoji="0" lang="ru-RU" sz="2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Энергетика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факультативный </a:t>
                      </a:r>
                      <a:endParaRPr kumimoji="0" lang="ru-RU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Объект 1"/>
          <p:cNvSpPr>
            <a:spLocks noGrp="1"/>
          </p:cNvSpPr>
          <p:nvPr>
            <p:ph idx="1"/>
          </p:nvPr>
        </p:nvSpPr>
        <p:spPr>
          <a:xfrm>
            <a:off x="611560" y="714335"/>
            <a:ext cx="7776864" cy="8640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вариант - НГТУ им. Р.Е. Алексеева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Специализация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Электроэнергетическая</a:t>
            </a:r>
          </a:p>
          <a:p>
            <a:pPr marL="0" indent="0" algn="ctr">
              <a:buNone/>
            </a:pPr>
            <a:endParaRPr lang="ru-RU" sz="2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77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ail.yandex.ru/message_part/%D0%AD%D0%BC%D0%B1%D0%BB%D0%B5%D0%BC%D0%B0+%D0%B3%D0%B8%D0%BC%D0%BD%D0%B0%D0%B7%D0%B8%D0%B8+2.jpg?_uid=9449616&amp;name=%D0%AD%D0%BC%D0%B1%D0%BB%D0%B5%D0%BC%D0%B0+%D0%B3%D0%B8%D0%BC%D0%BD%D0%B0%D0%B7%D0%B8%D0%B8+2.jpg&amp;hid=1.3&amp;ids=15959631179494988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47974" y="7937"/>
            <a:ext cx="876930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профильные курсы на базе </a:t>
            </a:r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вузов</a:t>
            </a:r>
            <a:endParaRPr lang="ru-RU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991455"/>
              </p:ext>
            </p:extLst>
          </p:nvPr>
        </p:nvGraphicFramePr>
        <p:xfrm>
          <a:off x="262923" y="1700808"/>
          <a:ext cx="8413533" cy="4484878"/>
        </p:xfrm>
        <a:graphic>
          <a:graphicData uri="http://schemas.openxmlformats.org/drawingml/2006/table">
            <a:tbl>
              <a:tblPr firstRow="1" firstCol="1" bandRow="1"/>
              <a:tblGrid>
                <a:gridCol w="3724906"/>
                <a:gridCol w="2858813"/>
                <a:gridCol w="947996"/>
                <a:gridCol w="881818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Учебный курс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Уровень изучения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10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/>
                          <a:ea typeface="Times New Roman"/>
                        </a:rPr>
                        <a:t>кл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11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/>
                          <a:ea typeface="Times New Roman"/>
                        </a:rPr>
                        <a:t>кл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3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Основы строительного дела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элективный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История архитектуры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элективный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Корпоративные информационные системы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элективный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Инженерная графика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элективный </a:t>
                      </a:r>
                      <a:endParaRPr kumimoji="0" lang="ru-RU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</a:t>
                      </a:r>
                      <a:r>
                        <a:rPr lang="ru-RU" sz="2200" b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</a:t>
                      </a:r>
                      <a:r>
                        <a:rPr lang="ru-RU" sz="22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(научное</a:t>
                      </a:r>
                      <a:r>
                        <a:rPr lang="ru-RU" sz="2200" b="1" i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сопровождение)</a:t>
                      </a:r>
                      <a:endParaRPr lang="ru-RU" sz="2200" b="1" i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тьютор</a:t>
                      </a:r>
                      <a:endParaRPr kumimoji="0" lang="ru-RU" sz="2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82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факультативный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Объект 1"/>
          <p:cNvSpPr>
            <a:spLocks noGrp="1"/>
          </p:cNvSpPr>
          <p:nvPr>
            <p:ph idx="1"/>
          </p:nvPr>
        </p:nvSpPr>
        <p:spPr>
          <a:xfrm>
            <a:off x="539552" y="687447"/>
            <a:ext cx="7776864" cy="8640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вариант - ННГАСУ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Специализация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Инженерно-строительная</a:t>
            </a:r>
            <a:endParaRPr lang="ru-RU" sz="2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20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ail.yandex.ru/message_part/%D0%AD%D0%BC%D0%B1%D0%BB%D0%B5%D0%BC%D0%B0+%D0%B3%D0%B8%D0%BC%D0%BD%D0%B0%D0%B7%D0%B8%D0%B8+2.jpg?_uid=9449616&amp;name=%D0%AD%D0%BC%D0%B1%D0%BB%D0%B5%D0%BC%D0%B0+%D0%B3%D0%B8%D0%BC%D0%BD%D0%B0%D0%B7%D0%B8%D0%B8+2.jpg&amp;hid=1.3&amp;ids=15959631179494988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47974" y="7937"/>
            <a:ext cx="876930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профильные курсы на базе </a:t>
            </a:r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вузов</a:t>
            </a:r>
            <a:endParaRPr lang="ru-RU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748760"/>
              </p:ext>
            </p:extLst>
          </p:nvPr>
        </p:nvGraphicFramePr>
        <p:xfrm>
          <a:off x="340415" y="1820213"/>
          <a:ext cx="8317399" cy="4835398"/>
        </p:xfrm>
        <a:graphic>
          <a:graphicData uri="http://schemas.openxmlformats.org/drawingml/2006/table">
            <a:tbl>
              <a:tblPr firstRow="1" firstCol="1" bandRow="1"/>
              <a:tblGrid>
                <a:gridCol w="4231585"/>
                <a:gridCol w="2276908"/>
                <a:gridCol w="937164"/>
                <a:gridCol w="871742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Учебный курс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Уровень изучения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10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/>
                          <a:ea typeface="Times New Roman"/>
                        </a:rPr>
                        <a:t>кл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11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/>
                          <a:ea typeface="Times New Roman"/>
                        </a:rPr>
                        <a:t>кл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3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курс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транспорта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элективный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Компьютерные технологии на транспорте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элективный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Энергетические установки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элективный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Электрооборудование на судах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элективный </a:t>
                      </a:r>
                      <a:endParaRPr kumimoji="0" lang="ru-RU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</a:t>
                      </a:r>
                      <a:r>
                        <a:rPr lang="ru-RU" sz="2200" b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</a:t>
                      </a:r>
                      <a:r>
                        <a:rPr lang="ru-RU" sz="22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(научное</a:t>
                      </a:r>
                      <a:r>
                        <a:rPr lang="ru-RU" sz="2200" b="1" i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сопровождение)</a:t>
                      </a:r>
                      <a:endParaRPr lang="ru-RU" sz="2200" b="1" i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тьютор</a:t>
                      </a:r>
                      <a:endParaRPr kumimoji="0" lang="ru-RU" sz="2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82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 в сфере транспорта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факультативный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Объект 1"/>
          <p:cNvSpPr>
            <a:spLocks noGrp="1"/>
          </p:cNvSpPr>
          <p:nvPr>
            <p:ph idx="1"/>
          </p:nvPr>
        </p:nvSpPr>
        <p:spPr>
          <a:xfrm>
            <a:off x="683568" y="714335"/>
            <a:ext cx="7776864" cy="8640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вариант - ВГУВТ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Специализация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Инженерно-транспортная</a:t>
            </a:r>
            <a:endParaRPr lang="ru-RU" sz="2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88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ail.yandex.ru/message_part/%D0%AD%D0%BC%D0%B1%D0%BB%D0%B5%D0%BC%D0%B0+%D0%B3%D0%B8%D0%BC%D0%BD%D0%B0%D0%B7%D0%B8%D0%B8+2.jpg?_uid=9449616&amp;name=%D0%AD%D0%BC%D0%B1%D0%BB%D0%B5%D0%BC%D0%B0+%D0%B3%D0%B8%D0%BC%D0%BD%D0%B0%D0%B7%D0%B8%D0%B8+2.jpg&amp;hid=1.3&amp;ids=15959631179494988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323528" y="67640"/>
            <a:ext cx="8660340" cy="1129112"/>
            <a:chOff x="2051720" y="67640"/>
            <a:chExt cx="6932148" cy="112911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051720" y="215256"/>
              <a:ext cx="6932148" cy="98149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2176858" y="67640"/>
              <a:ext cx="6788132" cy="981496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ru-RU" sz="1800" b="1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r>
                <a:rPr lang="ru-RU" sz="2800" b="1" dirty="0" smtClean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Проектная деятельность</a:t>
              </a:r>
              <a:endPara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611560" y="1251670"/>
            <a:ext cx="806489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Индивидуальный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представляет собой особую форму организации деятельности обучающихся </a:t>
            </a:r>
            <a:r>
              <a:rPr lang="ru-RU" sz="2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(учебное исследование или учебный проект</a:t>
            </a:r>
            <a:r>
              <a:rPr lang="ru-RU" sz="22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200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СОО пункт 11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4656" y="2515736"/>
            <a:ext cx="869575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>
              <a:spcAft>
                <a:spcPts val="0"/>
              </a:spcAft>
            </a:pPr>
            <a:r>
              <a:rPr 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Индивидуальный проект 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выполняется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обучающимся самостоятельно </a:t>
            </a:r>
            <a:endParaRPr lang="ru-RU" sz="22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 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руководством учителя (</a:t>
            </a:r>
            <a:r>
              <a:rPr lang="ru-RU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тьютора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endParaRPr lang="ru-RU" sz="2200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выбранной теме </a:t>
            </a:r>
            <a:endParaRPr lang="ru-RU" sz="2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рамках одного или нескольких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учебных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предметов, курсов </a:t>
            </a:r>
            <a:endParaRPr lang="ru-RU" sz="2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любой избранной области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деятельности: </a:t>
            </a:r>
          </a:p>
          <a:p>
            <a:pPr indent="342900"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- </a:t>
            </a:r>
            <a:r>
              <a:rPr lang="ru-R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познавательной,</a:t>
            </a:r>
          </a:p>
          <a:p>
            <a:pPr indent="342900">
              <a:spcAft>
                <a:spcPts val="0"/>
              </a:spcAft>
            </a:pPr>
            <a:r>
              <a:rPr lang="ru-RU" sz="22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- практической</a:t>
            </a:r>
            <a:r>
              <a:rPr lang="ru-RU" sz="22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sz="2200" b="1" i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>
              <a:spcAft>
                <a:spcPts val="0"/>
              </a:spcAft>
            </a:pPr>
            <a:r>
              <a:rPr lang="ru-RU" sz="22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2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- учебно-исследовательской</a:t>
            </a:r>
            <a:r>
              <a:rPr lang="ru-R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sz="22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>
              <a:spcAft>
                <a:spcPts val="0"/>
              </a:spcAft>
            </a:pPr>
            <a:r>
              <a:rPr lang="ru-R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- социальной</a:t>
            </a:r>
            <a:r>
              <a:rPr lang="ru-R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sz="22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>
              <a:spcAft>
                <a:spcPts val="0"/>
              </a:spcAft>
            </a:pPr>
            <a:r>
              <a:rPr lang="ru-R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- художественно-творческой</a:t>
            </a:r>
            <a:r>
              <a:rPr lang="ru-R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sz="22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>
              <a:spcAft>
                <a:spcPts val="0"/>
              </a:spcAft>
            </a:pPr>
            <a:r>
              <a:rPr lang="ru-R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- иной</a:t>
            </a:r>
            <a:endParaRPr lang="ru-RU" sz="22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75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ail.yandex.ru/message_part/%D0%AD%D0%BC%D0%B1%D0%BB%D0%B5%D0%BC%D0%B0+%D0%B3%D0%B8%D0%BC%D0%BD%D0%B0%D0%B7%D0%B8%D0%B8+2.jpg?_uid=9449616&amp;name=%D0%AD%D0%BC%D0%B1%D0%BB%D0%B5%D0%BC%D0%B0+%D0%B3%D0%B8%D0%BC%D0%BD%D0%B0%D0%B7%D0%B8%D0%B8+2.jpg&amp;hid=1.3&amp;ids=15959631179494988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323528" y="67640"/>
            <a:ext cx="8660340" cy="1129112"/>
            <a:chOff x="2051720" y="67640"/>
            <a:chExt cx="6932148" cy="112911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051720" y="215256"/>
              <a:ext cx="6932148" cy="98149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2176858" y="67640"/>
              <a:ext cx="6788132" cy="981496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ru-RU" sz="1800" b="1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r>
                <a:rPr lang="ru-RU" sz="2800" b="1" dirty="0" smtClean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Проектная деятельность в МАОУ «Лицей № 38»</a:t>
              </a:r>
              <a:endPara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Скругленный прямоугольник 11"/>
          <p:cNvSpPr/>
          <p:nvPr/>
        </p:nvSpPr>
        <p:spPr>
          <a:xfrm>
            <a:off x="5645953" y="2034412"/>
            <a:ext cx="2952328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7975" y="1372696"/>
            <a:ext cx="4332600" cy="103120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бъект 1"/>
          <p:cNvSpPr txBox="1">
            <a:spLocks/>
          </p:cNvSpPr>
          <p:nvPr/>
        </p:nvSpPr>
        <p:spPr>
          <a:xfrm>
            <a:off x="258007" y="1337507"/>
            <a:ext cx="4320480" cy="10417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Метапредметный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курс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«Проектная деятельность»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час в неделю по расписанию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endParaRPr lang="ru-RU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endParaRPr lang="ru-RU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бъект 1"/>
          <p:cNvSpPr txBox="1">
            <a:spLocks/>
          </p:cNvSpPr>
          <p:nvPr/>
        </p:nvSpPr>
        <p:spPr>
          <a:xfrm>
            <a:off x="5811175" y="2196649"/>
            <a:ext cx="2621883" cy="64210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люс 15"/>
          <p:cNvSpPr/>
          <p:nvPr/>
        </p:nvSpPr>
        <p:spPr>
          <a:xfrm>
            <a:off x="2199656" y="2446712"/>
            <a:ext cx="437182" cy="38963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20095" y="2878110"/>
            <a:ext cx="4320480" cy="9446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бъект 1"/>
          <p:cNvSpPr txBox="1">
            <a:spLocks/>
          </p:cNvSpPr>
          <p:nvPr/>
        </p:nvSpPr>
        <p:spPr>
          <a:xfrm>
            <a:off x="263739" y="2925921"/>
            <a:ext cx="4452177" cy="89681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специальные профильные курсы в вузах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часа в неделю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3527" y="4251449"/>
            <a:ext cx="4332600" cy="9901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бъект 1"/>
          <p:cNvSpPr txBox="1">
            <a:spLocks/>
          </p:cNvSpPr>
          <p:nvPr/>
        </p:nvSpPr>
        <p:spPr>
          <a:xfrm>
            <a:off x="263739" y="4344759"/>
            <a:ext cx="4452177" cy="89681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Факультативные (не обязательные) специальные курсы в вузах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1-3 часа в неделю</a:t>
            </a:r>
          </a:p>
        </p:txBody>
      </p:sp>
      <p:sp>
        <p:nvSpPr>
          <p:cNvPr id="21" name="Плюс 20"/>
          <p:cNvSpPr/>
          <p:nvPr/>
        </p:nvSpPr>
        <p:spPr>
          <a:xfrm>
            <a:off x="2271236" y="3832053"/>
            <a:ext cx="437182" cy="38963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60068" y="5760796"/>
            <a:ext cx="4332600" cy="9901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люс 22"/>
          <p:cNvSpPr/>
          <p:nvPr/>
        </p:nvSpPr>
        <p:spPr>
          <a:xfrm>
            <a:off x="2331025" y="5280654"/>
            <a:ext cx="437182" cy="38963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бъект 1"/>
          <p:cNvSpPr txBox="1">
            <a:spLocks/>
          </p:cNvSpPr>
          <p:nvPr/>
        </p:nvSpPr>
        <p:spPr>
          <a:xfrm>
            <a:off x="285223" y="5807451"/>
            <a:ext cx="4452177" cy="89681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Научное сопровождение проектной деятельности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преподавателем вуза 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4675897" y="1736072"/>
            <a:ext cx="405804" cy="4569242"/>
          </a:xfrm>
          <a:prstGeom prst="rightBrac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705742" y="3569669"/>
            <a:ext cx="2952328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705742" y="5157192"/>
            <a:ext cx="2952328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бъект 1"/>
          <p:cNvSpPr txBox="1">
            <a:spLocks/>
          </p:cNvSpPr>
          <p:nvPr/>
        </p:nvSpPr>
        <p:spPr>
          <a:xfrm>
            <a:off x="5870964" y="3723115"/>
            <a:ext cx="2621883" cy="6421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проекта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Объект 1"/>
          <p:cNvSpPr txBox="1">
            <a:spLocks/>
          </p:cNvSpPr>
          <p:nvPr/>
        </p:nvSpPr>
        <p:spPr>
          <a:xfrm>
            <a:off x="5870964" y="5321729"/>
            <a:ext cx="2621883" cy="64210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Аттестат о среднем общем образовании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6879800" y="3086921"/>
            <a:ext cx="484632" cy="3726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6939589" y="4634284"/>
            <a:ext cx="484632" cy="3726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Левая фигурная скобка 2048"/>
          <p:cNvSpPr/>
          <p:nvPr/>
        </p:nvSpPr>
        <p:spPr>
          <a:xfrm>
            <a:off x="5264616" y="2491612"/>
            <a:ext cx="363707" cy="3096344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1" name="Равно 2050"/>
          <p:cNvSpPr/>
          <p:nvPr/>
        </p:nvSpPr>
        <p:spPr>
          <a:xfrm>
            <a:off x="5081701" y="3922346"/>
            <a:ext cx="182915" cy="23487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48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ail.yandex.ru/message_part/%D0%AD%D0%BC%D0%B1%D0%BB%D0%B5%D0%BC%D0%B0+%D0%B3%D0%B8%D0%BC%D0%BD%D0%B0%D0%B7%D0%B8%D0%B8+2.jpg?_uid=9449616&amp;name=%D0%AD%D0%BC%D0%B1%D0%BB%D0%B5%D0%BC%D0%B0+%D0%B3%D0%B8%D0%BC%D0%BD%D0%B0%D0%B7%D0%B8%D0%B8+2.jpg&amp;hid=1.3&amp;ids=15959631179494988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4798" y="6093296"/>
            <a:ext cx="8808913" cy="6480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82183" y="1484784"/>
            <a:ext cx="290396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Информационный проект</a:t>
            </a:r>
            <a:endParaRPr lang="ru-RU" sz="2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2183" y="2830900"/>
            <a:ext cx="2903968" cy="1080120"/>
          </a:xfrm>
          <a:prstGeom prst="roundRect">
            <a:avLst/>
          </a:prstGeom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Конструкторский проект</a:t>
            </a:r>
            <a:endParaRPr lang="ru-RU" sz="2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2183" y="4266997"/>
            <a:ext cx="2903968" cy="1080120"/>
          </a:xfrm>
          <a:prstGeom prst="roundRect">
            <a:avLst/>
          </a:prstGeom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Прикладной проект</a:t>
            </a:r>
            <a:endParaRPr lang="ru-RU" sz="2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604009" y="4255606"/>
            <a:ext cx="226825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Творческий проект</a:t>
            </a:r>
            <a:endParaRPr lang="ru-RU" sz="2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90119" y="4266997"/>
            <a:ext cx="2620059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Социальный проект</a:t>
            </a:r>
            <a:endParaRPr lang="ru-RU" sz="2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90119" y="2816932"/>
            <a:ext cx="2620059" cy="1080120"/>
          </a:xfrm>
          <a:prstGeom prst="roundRect">
            <a:avLst/>
          </a:prstGeom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Инженерный проект</a:t>
            </a:r>
            <a:endParaRPr lang="ru-RU" sz="24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90120" y="1422681"/>
            <a:ext cx="2620058" cy="1080120"/>
          </a:xfrm>
          <a:prstGeom prst="roundRect">
            <a:avLst/>
          </a:prstGeom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Инновационный проект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286151" y="1928376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Типология проектов по ФГОС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376930" y="236661"/>
            <a:ext cx="8606937" cy="690124"/>
            <a:chOff x="2047487" y="-97516"/>
            <a:chExt cx="6936381" cy="1294268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2051720" y="215256"/>
              <a:ext cx="6932148" cy="98149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Заголовок 1"/>
            <p:cNvSpPr txBox="1">
              <a:spLocks/>
            </p:cNvSpPr>
            <p:nvPr/>
          </p:nvSpPr>
          <p:spPr>
            <a:xfrm>
              <a:off x="2047487" y="-97516"/>
              <a:ext cx="6788132" cy="981496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ru-RU" sz="1800" b="1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r>
                <a:rPr lang="ru-RU" sz="2800" b="1" dirty="0" smtClean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Индивидуальный проект</a:t>
              </a:r>
              <a:endPara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042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ail.yandex.ru/message_part/%D0%AD%D0%BC%D0%B1%D0%BB%D0%B5%D0%BC%D0%B0+%D0%B3%D0%B8%D0%BC%D0%BD%D0%B0%D0%B7%D0%B8%D0%B8+2.jpg?_uid=9449616&amp;name=%D0%AD%D0%BC%D0%B1%D0%BB%D0%B5%D0%BC%D0%B0+%D0%B3%D0%B8%D0%BC%D0%BD%D0%B0%D0%B7%D0%B8%D0%B8+2.jpg&amp;hid=1.3&amp;ids=15959631179494988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51479"/>
            <a:ext cx="8640960" cy="54121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Этапы реализации проектной деятельности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16437" y="862062"/>
            <a:ext cx="6280939" cy="9827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Сентябрь 10 </a:t>
            </a:r>
            <a:r>
              <a:rPr lang="ru-RU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класса</a:t>
            </a:r>
          </a:p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Теоретический курс </a:t>
            </a:r>
          </a:p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«Основы проектной деятельности»</a:t>
            </a: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54313" y="2059731"/>
            <a:ext cx="6271865" cy="937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Октябрь 10 класса</a:t>
            </a:r>
          </a:p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Выбор, презентация и утверждение проектных тем,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руководителей </a:t>
            </a: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75291" y="3231634"/>
            <a:ext cx="6278311" cy="10614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 10 класса</a:t>
            </a:r>
          </a:p>
          <a:p>
            <a:pPr algn="ctr"/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Рефлексивная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сессия – представление выполненной  части проекта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(зачётный объём – не менее 50 %) </a:t>
            </a:r>
            <a:endParaRPr lang="ru-RU" sz="20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86175" y="4530298"/>
            <a:ext cx="6278311" cy="8429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Февраль - Март </a:t>
            </a:r>
            <a:r>
              <a:rPr lang="ru-RU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класса</a:t>
            </a:r>
          </a:p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проектов</a:t>
            </a: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0" y="1532413"/>
            <a:ext cx="2621337" cy="4820076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3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Метапредметный</a:t>
            </a:r>
            <a:endParaRPr lang="ru-RU" sz="23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3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 </a:t>
            </a:r>
            <a:endParaRPr lang="ru-RU" sz="23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3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«Проектная деятельность»</a:t>
            </a:r>
          </a:p>
          <a:p>
            <a:pPr algn="ctr"/>
            <a:endParaRPr lang="ru-RU" sz="2000" b="1" i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 час в неделю</a:t>
            </a:r>
          </a:p>
          <a:p>
            <a:pPr algn="ctr"/>
            <a:r>
              <a:rPr lang="ru-RU" sz="20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расписании уроков)</a:t>
            </a:r>
            <a:endParaRPr lang="ru-RU" sz="20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86175" y="5633724"/>
            <a:ext cx="6278311" cy="10092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Октябрь 11 </a:t>
            </a:r>
            <a:r>
              <a:rPr lang="ru-RU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класса</a:t>
            </a:r>
          </a:p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проектов </a:t>
            </a:r>
          </a:p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проектов, не завершённых  в 10 классе)</a:t>
            </a: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60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ail.yandex.ru/message_part/%D0%AD%D0%BC%D0%B1%D0%BB%D0%B5%D0%BC%D0%B0+%D0%B3%D0%B8%D0%BC%D0%BD%D0%B0%D0%B7%D0%B8%D0%B8+2.jpg?_uid=9449616&amp;name=%D0%AD%D0%BC%D0%B1%D0%BB%D0%B5%D0%BC%D0%B0+%D0%B3%D0%B8%D0%BC%D0%BD%D0%B0%D0%B7%D0%B8%D0%B8+2.jpg&amp;hid=1.3&amp;ids=15959631179494988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60031" y="4653136"/>
            <a:ext cx="4244008" cy="122115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tx2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3151" y="1196752"/>
            <a:ext cx="85041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 деятельность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образовательная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направленная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достижение планируемых результатов освоения ООП (личностных,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предметных),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осуществляемая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формах, </a:t>
            </a:r>
            <a:r>
              <a:rPr lang="ru-RU" sz="240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отличных от урочной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240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неотъемлемой и обязательной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частью ООП. </a:t>
            </a:r>
          </a:p>
          <a:p>
            <a:endParaRPr lang="ru-RU" sz="2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достижения обучающимися планируемых результатов освоения ООП за счет расширения информационной, предметной, культурной среды, в которой происходит образовательная  деятельность, повышение гибкости ее организации.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2543" y="160338"/>
            <a:ext cx="8480511" cy="8933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Внеурочная деятельность в контексте </a:t>
            </a:r>
          </a:p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реализации ФГОС СОО</a:t>
            </a:r>
          </a:p>
        </p:txBody>
      </p:sp>
    </p:spTree>
    <p:extLst>
      <p:ext uri="{BB962C8B-B14F-4D97-AF65-F5344CB8AC3E}">
        <p14:creationId xmlns:p14="http://schemas.microsoft.com/office/powerpoint/2010/main" val="410965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ail.yandex.ru/message_part/%D0%AD%D0%BC%D0%B1%D0%BB%D0%B5%D0%BC%D0%B0+%D0%B3%D0%B8%D0%BC%D0%BD%D0%B0%D0%B7%D0%B8%D0%B8+2.jpg?_uid=9449616&amp;name=%D0%AD%D0%BC%D0%B1%D0%BB%D0%B5%D0%BC%D0%B0+%D0%B3%D0%B8%D0%BC%D0%BD%D0%B0%D0%B7%D0%B8%D0%B8+2.jpg&amp;hid=1.3&amp;ids=15959631179494988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60031" y="4653136"/>
            <a:ext cx="4244008" cy="122115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tx2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7743" y="2132856"/>
            <a:ext cx="85041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ВД: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художественные, культурологические, филологические, хоровые, театральные студии,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сетевые сообщества,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школьные спортивные клубы и секции,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конференции, олимпиады,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военно-патриотические объединения,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соревнования,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поисковые и научные исследования,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 полезные, социальные практики,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пробы и др.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0375" y="160339"/>
            <a:ext cx="8343664" cy="4603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Внеурочная деятельность в контексте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реализации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ФГОС СОО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0375" y="776608"/>
            <a:ext cx="8343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</a:t>
            </a:r>
            <a:r>
              <a:rPr lang="ru-RU" sz="2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планируется и организуется с учетом индивидуальных особенностей и  потребностей обучающегося, по направлениям развития личности (п.13 ФГОС СОО).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48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ail.yandex.ru/message_part/%D0%AD%D0%BC%D0%B1%D0%BB%D0%B5%D0%BC%D0%B0+%D0%B3%D0%B8%D0%BC%D0%BD%D0%B0%D0%B7%D0%B8%D0%B8+2.jpg?_uid=9449616&amp;name=%D0%AD%D0%BC%D0%B1%D0%BB%D0%B5%D0%BC%D0%B0+%D0%B3%D0%B8%D0%BC%D0%BD%D0%B0%D0%B7%D0%B8%D0%B8+2.jpg&amp;hid=1.3&amp;ids=15959631179494988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07975" y="247987"/>
            <a:ext cx="8728521" cy="109278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Основные нормативные документы ФГОС СОО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30287" y="1340768"/>
            <a:ext cx="83600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 29.12.2012 № 273-ФЗ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0287" y="2276872"/>
            <a:ext cx="84824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среднего общего образования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17.05.2012 № 413, в редакции от 29.06.2017);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0287" y="3501008"/>
            <a:ext cx="83300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основная образовательная программа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общего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(одобрена решением федерального учебно-методического объединения по общему образованию, протокол от 28 июня 2016 г. № 2/16-з)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2295" y="5085184"/>
            <a:ext cx="829992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Главного государственного санитарного врача РФ от 29.12.2010  № 189 «Об утверждении СанПиН 2.4.2.2821-10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«Санитарно-эпидемиологические требования к условиям и организации обучения в общеобразовательных учреждениях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03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ail.yandex.ru/message_part/%D0%AD%D0%BC%D0%B1%D0%BB%D0%B5%D0%BC%D0%B0+%D0%B3%D0%B8%D0%BC%D0%BD%D0%B0%D0%B7%D0%B8%D0%B8+2.jpg?_uid=9449616&amp;name=%D0%AD%D0%BC%D0%B1%D0%BB%D0%B5%D0%BC%D0%B0+%D0%B3%D0%B8%D0%BC%D0%BD%D0%B0%D0%B7%D0%B8%D0%B8+2.jpg&amp;hid=1.3&amp;ids=15959631179494988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60031" y="4653136"/>
            <a:ext cx="4244008" cy="122115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tx2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225034"/>
              </p:ext>
            </p:extLst>
          </p:nvPr>
        </p:nvGraphicFramePr>
        <p:xfrm>
          <a:off x="155575" y="1124744"/>
          <a:ext cx="8808912" cy="51309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5685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развития личности</a:t>
                      </a:r>
                      <a:endParaRPr lang="ru-RU" sz="2000" b="1" i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класс</a:t>
                      </a:r>
                      <a:endParaRPr lang="ru-RU" sz="2000" b="1" i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класс</a:t>
                      </a:r>
                      <a:endParaRPr lang="ru-RU" sz="2000" b="1" i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92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Недельный объем внеурочной  деятельности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более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часов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19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Обще интеллектуальное направление</a:t>
                      </a:r>
                      <a:endParaRPr lang="ru-RU" sz="20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4-8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3-6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91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Специальные профильные курсы в вузах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(включая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лабораторно-исследовательскую часть работы над индивидуальным проектом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 её научное сопровождение)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4-6 часов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(30 недель)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 180 часов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3-4 часа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(30 недель)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 120 часов</a:t>
                      </a:r>
                    </a:p>
                  </a:txBody>
                  <a:tcPr marL="68580" marR="68580" marT="0" marB="0"/>
                </a:tc>
              </a:tr>
              <a:tr h="2979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Спортивно-оздоровительное направление</a:t>
                      </a:r>
                      <a:endParaRPr lang="ru-RU" sz="20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1-2 часа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1-2 часа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79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Духовно-нравственное направление</a:t>
                      </a:r>
                      <a:endParaRPr lang="ru-RU" sz="20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1-2 часа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1-2 часа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79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Социальное</a:t>
                      </a:r>
                      <a:r>
                        <a:rPr lang="ru-RU" sz="2000" b="1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направление</a:t>
                      </a:r>
                      <a:endParaRPr lang="ru-RU" sz="20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1-2 часа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1-2 часа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79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Общекультурное направление</a:t>
                      </a:r>
                      <a:endParaRPr lang="ru-RU" sz="20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1-2 часа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1-2 часа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08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14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Годовой объем внеурочной деятельности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 часов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 часов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144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за 2 года освоения программы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 часов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55575" y="160339"/>
            <a:ext cx="8648464" cy="4603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План внеурочной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411820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ail.yandex.ru/message_part/%D0%AD%D0%BC%D0%B1%D0%BB%D0%B5%D0%BC%D0%B0+%D0%B3%D0%B8%D0%BC%D0%BD%D0%B0%D0%B7%D0%B8%D0%B8+2.jpg?_uid=9449616&amp;name=%D0%AD%D0%BC%D0%B1%D0%BB%D0%B5%D0%BC%D0%B0+%D0%B3%D0%B8%D0%BC%D0%BD%D0%B0%D0%B7%D0%B8%D0%B8+2.jpg&amp;hid=1.3&amp;ids=15959631179494988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55575" y="0"/>
            <a:ext cx="8541257" cy="48758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Объём образовательной нагрузки обучающихся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512303"/>
              </p:ext>
            </p:extLst>
          </p:nvPr>
        </p:nvGraphicFramePr>
        <p:xfrm>
          <a:off x="155575" y="625478"/>
          <a:ext cx="8632082" cy="5444207"/>
        </p:xfrm>
        <a:graphic>
          <a:graphicData uri="http://schemas.openxmlformats.org/drawingml/2006/table">
            <a:tbl>
              <a:tblPr firstRow="1" firstCol="1" bandRow="1"/>
              <a:tblGrid>
                <a:gridCol w="4103031"/>
                <a:gridCol w="1489498"/>
                <a:gridCol w="1440160"/>
                <a:gridCol w="1599393"/>
              </a:tblGrid>
              <a:tr h="11595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деятельности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обязательно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неделю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обязательно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неделю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МАХ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неделю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357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Расписание занятий 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b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дней в 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неделю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32-34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 – </a:t>
                      </a:r>
                      <a:r>
                        <a:rPr lang="ru-RU" sz="22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357681">
                <a:tc>
                  <a:txBody>
                    <a:bodyPr/>
                    <a:lstStyle/>
                    <a:p>
                      <a:pPr marL="6515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профильные предметы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357681">
                <a:tc>
                  <a:txBody>
                    <a:bodyPr/>
                    <a:lstStyle/>
                    <a:p>
                      <a:pPr marL="6515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общеобразовательные предметы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16-18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357681">
                <a:tc>
                  <a:txBody>
                    <a:bodyPr/>
                    <a:lstStyle/>
                    <a:p>
                      <a:pPr marL="6515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индивидуальный проект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357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Спецкурсы 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вузах</a:t>
                      </a:r>
                      <a:r>
                        <a:rPr lang="ru-RU" sz="1800" b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день в 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неделю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2 - 4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– </a:t>
                      </a:r>
                      <a:r>
                        <a:rPr lang="ru-RU" sz="22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073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учебные занятия и внеурочная деятельности обще интеллектуального направления развития личности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35-37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- 4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 – 41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715362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Внеурочная деятельность по другим направлениям развития личности: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6 - 8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– 8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35768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внеурочная деятельность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0 - 10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55575" y="6165304"/>
            <a:ext cx="8541257" cy="48758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минимально – 32 часа          максимально – 47 часов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65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ail.yandex.ru/message_part/%D0%AD%D0%BC%D0%B1%D0%BB%D0%B5%D0%BC%D0%B0+%D0%B3%D0%B8%D0%BC%D0%BD%D0%B0%D0%B7%D0%B8%D0%B8+2.jpg?_uid=9449616&amp;name=%D0%AD%D0%BC%D0%B1%D0%BB%D0%B5%D0%BC%D0%B0+%D0%B3%D0%B8%D0%BC%D0%BD%D0%B0%D0%B7%D0%B8%D0%B8+2.jpg&amp;hid=1.3&amp;ids=15959631179494988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60031" y="4653136"/>
            <a:ext cx="4244008" cy="122115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tx2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7743" y="2132856"/>
            <a:ext cx="8504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Анкета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Изучение образовательные потребностей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0375" y="160339"/>
            <a:ext cx="8343664" cy="4603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Анкетирование – Образовательные потребности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9887" y="3196456"/>
            <a:ext cx="85041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Анкета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 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намерения</a:t>
            </a:r>
            <a:endParaRPr lang="en-US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://docs.google.com/forms/d/e/1FAIpQLSe8H5hvYtYlSdt0N4MugbUPxHrYvjJTb3uMTLGrNX2joAtZWw/viewform?usp=sf_link</a:t>
            </a:r>
            <a:r>
              <a:rPr lang="en-US" sz="2000" dirty="0">
                <a:solidFill>
                  <a:srgbClr val="0070C0"/>
                </a:solidFill>
                <a:latin typeface="Arial"/>
              </a:rPr>
              <a:t> </a:t>
            </a:r>
            <a:endParaRPr lang="en-US" sz="2000" b="0" i="0" dirty="0">
              <a:solidFill>
                <a:srgbClr val="0070C0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039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142875"/>
            <a:ext cx="7072313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Концептуальные особенности ФГОС СОО</a:t>
            </a:r>
            <a:b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ФЗ «Об образовании в Российской Федерации»  (статья 66)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654714826"/>
              </p:ext>
            </p:extLst>
          </p:nvPr>
        </p:nvGraphicFramePr>
        <p:xfrm>
          <a:off x="642910" y="1214422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155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ail.yandex.ru/message_part/%D0%AD%D0%BC%D0%B1%D0%BB%D0%B5%D0%BC%D0%B0+%D0%B3%D0%B8%D0%BC%D0%BD%D0%B0%D0%B7%D0%B8%D0%B8+2.jpg?_uid=9449616&amp;name=%D0%AD%D0%BC%D0%B1%D0%BB%D0%B5%D0%BC%D0%B0+%D0%B3%D0%B8%D0%BC%D0%BD%D0%B0%D0%B7%D0%B8%D0%B8+2.jpg&amp;hid=1.3&amp;ids=15959631179494988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68793" y="2051118"/>
            <a:ext cx="2736304" cy="241441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Особенности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организации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образовательной деятельности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в рамках 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ФГОС СО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054464" y="2166785"/>
            <a:ext cx="25705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Профильная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3700" y="3605757"/>
            <a:ext cx="24521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00192" y="5084044"/>
            <a:ext cx="21488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 </a:t>
            </a:r>
          </a:p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endParaRPr lang="ru-RU" sz="2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00192" y="706877"/>
            <a:ext cx="24008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1560" y="1823779"/>
            <a:ext cx="3168352" cy="286909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54464" y="722463"/>
            <a:ext cx="2605140" cy="10915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4728168" y="9723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716334" y="2467369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716334" y="3863635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4745181" y="5259902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054464" y="2166785"/>
            <a:ext cx="2605140" cy="10915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054464" y="3567819"/>
            <a:ext cx="2605140" cy="10915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54464" y="5025543"/>
            <a:ext cx="2605140" cy="10915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4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ail.yandex.ru/message_part/%D0%AD%D0%BC%D0%B1%D0%BB%D0%B5%D0%BC%D0%B0+%D0%B3%D0%B8%D0%BC%D0%BD%D0%B0%D0%B7%D0%B8%D0%B8+2.jpg?_uid=9449616&amp;name=%D0%AD%D0%BC%D0%B1%D0%BB%D0%B5%D0%BC%D0%B0+%D0%B3%D0%B8%D0%BC%D0%BD%D0%B0%D0%B7%D0%B8%D0%B8+2.jpg&amp;hid=1.3&amp;ids=15959631179494988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12811" y="658929"/>
            <a:ext cx="8317399" cy="18954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4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СОО определяет минимальное и максимальное количество часов учебных занятий на уровне </a:t>
            </a:r>
            <a:endParaRPr lang="ru-RU" sz="2400" b="1" dirty="0" smtClean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ct val="20000"/>
              </a:spcBef>
            </a:pPr>
            <a:r>
              <a:rPr lang="ru-RU" sz="24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</a:t>
            </a:r>
            <a:r>
              <a:rPr lang="ru-RU" sz="24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</a:t>
            </a:r>
            <a:r>
              <a:rPr lang="ru-RU" sz="24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sz="24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12811" y="3055285"/>
            <a:ext cx="1737059" cy="14360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Скругленный прямоугольник 5"/>
              <p:cNvSpPr/>
              <p:nvPr/>
            </p:nvSpPr>
            <p:spPr>
              <a:xfrm>
                <a:off x="3715390" y="3717032"/>
                <a:ext cx="1807369" cy="172819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ru-RU" sz="2200" b="1" dirty="0">
                          <a:solidFill>
                            <a:schemeClr val="tx2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к</m:t>
                      </m:r>
                      <m:r>
                        <m:rPr>
                          <m:nor/>
                        </m:rPr>
                        <a:rPr lang="ru-RU" sz="2200" b="1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оличество учебных занятий </m:t>
                      </m:r>
                    </m:oMath>
                  </m:oMathPara>
                </a14:m>
                <a:endParaRPr lang="ru-RU" sz="2200" b="1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Скругленный 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390" y="3717032"/>
                <a:ext cx="1807369" cy="1728192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433868" y="3096062"/>
            <a:ext cx="181600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2 170 </a:t>
            </a:r>
          </a:p>
          <a:p>
            <a:pPr algn="ctr"/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часов</a:t>
            </a:r>
          </a:p>
          <a:p>
            <a:pPr algn="ctr"/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 года</a:t>
            </a:r>
          </a:p>
          <a:p>
            <a:endParaRPr lang="ru-RU" sz="2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</a:t>
            </a:r>
          </a:p>
          <a:p>
            <a:pPr algn="ctr"/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часов </a:t>
            </a:r>
          </a:p>
          <a:p>
            <a:pPr algn="ctr"/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неделю </a:t>
            </a:r>
            <a:endParaRPr lang="ru-RU" sz="2200" dirty="0">
              <a:solidFill>
                <a:srgbClr val="FF0000"/>
              </a:solidFill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2429306" y="4276693"/>
            <a:ext cx="1152128" cy="864096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475616" y="4491379"/>
            <a:ext cx="13036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5644633" y="4246240"/>
            <a:ext cx="1141463" cy="89038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615425" y="4475990"/>
            <a:ext cx="13036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94618" y="3123495"/>
            <a:ext cx="181224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2 590 </a:t>
            </a:r>
          </a:p>
          <a:p>
            <a:pPr algn="ctr"/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асов</a:t>
            </a:r>
          </a:p>
          <a:p>
            <a:pPr algn="ctr"/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 года</a:t>
            </a:r>
          </a:p>
          <a:p>
            <a:endParaRPr lang="ru-RU" sz="2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 </a:t>
            </a:r>
          </a:p>
          <a:p>
            <a:pPr algn="ctr"/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часов </a:t>
            </a:r>
          </a:p>
          <a:p>
            <a:pPr algn="ctr"/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неделю </a:t>
            </a:r>
            <a:endParaRPr lang="ru-RU" sz="2200" dirty="0">
              <a:solidFill>
                <a:srgbClr val="FF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99847" y="4876100"/>
            <a:ext cx="1737059" cy="14360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930386" y="3096062"/>
            <a:ext cx="1737059" cy="14360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932210" y="4832549"/>
            <a:ext cx="1737059" cy="14360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78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ail.yandex.ru/message_part/%D0%AD%D0%BC%D0%B1%D0%BB%D0%B5%D0%BC%D0%B0+%D0%B3%D0%B8%D0%BC%D0%BD%D0%B0%D0%B7%D0%B8%D0%B8+2.jpg?_uid=9449616&amp;name=%D0%AD%D0%BC%D0%B1%D0%BB%D0%B5%D0%BC%D0%B0+%D0%B3%D0%B8%D0%BC%D0%BD%D0%B0%D0%B7%D0%B8%D0%B8+2.jpg&amp;hid=1.3&amp;ids=15959631179494988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99E49CD-92FA-42EB-B5F4-17D3BC60C552}"/>
              </a:ext>
            </a:extLst>
          </p:cNvPr>
          <p:cNvSpPr/>
          <p:nvPr/>
        </p:nvSpPr>
        <p:spPr>
          <a:xfrm>
            <a:off x="460375" y="166626"/>
            <a:ext cx="8360097" cy="14621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4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СОО определяет </a:t>
            </a:r>
            <a:r>
              <a:rPr lang="ru-RU" sz="24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</a:p>
          <a:p>
            <a:pPr lvl="0" algn="ctr">
              <a:spcBef>
                <a:spcPct val="20000"/>
              </a:spcBef>
            </a:pPr>
            <a:r>
              <a:rPr lang="ru-RU" sz="24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обязательных </a:t>
            </a:r>
            <a:r>
              <a:rPr lang="ru-RU" sz="24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предметов.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0374" y="2060848"/>
            <a:ext cx="836009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   Русский язык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   Литература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   Родной язык и (или) родная литература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   Иностранный язык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   Математика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    История (или Россия в мире)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    Астрономия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    Физическая культура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    Основы безопасности жизнедеятельности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81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ail.yandex.ru/message_part/%D0%AD%D0%BC%D0%B1%D0%BB%D0%B5%D0%BC%D0%B0+%D0%B3%D0%B8%D0%BC%D0%BD%D0%B0%D0%B7%D0%B8%D0%B8+2.jpg?_uid=9449616&amp;name=%D0%AD%D0%BC%D0%B1%D0%BB%D0%B5%D0%BC%D0%B0+%D0%B3%D0%B8%D0%BC%D0%BD%D0%B0%D0%B7%D0%B8%D0%B8+2.jpg&amp;hid=1.3&amp;ids=15959631179494988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76205" y="1693428"/>
            <a:ext cx="4003565" cy="8691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90448" y="1752547"/>
            <a:ext cx="396104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24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11759" y="3523372"/>
            <a:ext cx="49717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образовательных отношений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19234" y="1771426"/>
            <a:ext cx="395865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Часть, формируемая</a:t>
            </a:r>
          </a:p>
          <a:p>
            <a:pPr algn="ctr"/>
            <a:r>
              <a:rPr lang="ru-RU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 образовательных</a:t>
            </a:r>
          </a:p>
          <a:p>
            <a:pPr algn="ctr"/>
            <a:r>
              <a:rPr lang="ru-RU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тношений</a:t>
            </a:r>
            <a:endParaRPr lang="ru-RU" sz="20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0108" y="5019154"/>
            <a:ext cx="400356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Углубленное изучение  учебных предметов</a:t>
            </a:r>
          </a:p>
          <a:p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рофильные элективные специальные курсы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</a:t>
            </a:r>
            <a:endParaRPr lang="ru-RU" sz="2000" b="1" i="0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0494" y="404664"/>
            <a:ext cx="8389235" cy="1152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ru-RU" sz="24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СОО определяет  соотношение обязательной и вариативной части  образовательной </a:t>
            </a:r>
            <a:r>
              <a:rPr lang="ru-RU" sz="24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sz="24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005482" y="3524546"/>
            <a:ext cx="4870774" cy="5122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40108" y="4280490"/>
            <a:ext cx="40503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815732" y="1801118"/>
            <a:ext cx="4003565" cy="15277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люс 2"/>
          <p:cNvSpPr/>
          <p:nvPr/>
        </p:nvSpPr>
        <p:spPr>
          <a:xfrm>
            <a:off x="4360358" y="1893651"/>
            <a:ext cx="360040" cy="35975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17411" y="4273027"/>
            <a:ext cx="4003565" cy="5122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992201" y="4310558"/>
            <a:ext cx="39610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</a:t>
            </a:r>
            <a:endParaRPr lang="ru-RU" sz="2000" b="1" i="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725131" y="4275757"/>
            <a:ext cx="3982198" cy="5122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1087892" y="3721656"/>
            <a:ext cx="777005" cy="50033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6980522" y="3702393"/>
            <a:ext cx="731520" cy="5388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79262" y="4280964"/>
            <a:ext cx="313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17412" y="5022670"/>
            <a:ext cx="4003565" cy="17186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757531" y="5010553"/>
            <a:ext cx="4003565" cy="17308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915333" y="5092640"/>
            <a:ext cx="368796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предметы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обеспечивающие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интересы                                          обучающихся</a:t>
            </a:r>
          </a:p>
          <a:p>
            <a:endParaRPr lang="ru-RU" sz="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 </a:t>
            </a:r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endParaRPr lang="ru-RU" sz="2000" b="1" i="0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Выгнутая влево стрелка 21"/>
          <p:cNvSpPr/>
          <p:nvPr/>
        </p:nvSpPr>
        <p:spPr>
          <a:xfrm>
            <a:off x="3862990" y="2899439"/>
            <a:ext cx="777005" cy="50033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Плюс 22"/>
          <p:cNvSpPr/>
          <p:nvPr/>
        </p:nvSpPr>
        <p:spPr>
          <a:xfrm>
            <a:off x="4320582" y="5663267"/>
            <a:ext cx="360040" cy="35975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8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ail.yandex.ru/message_part/%D0%AD%D0%BC%D0%B1%D0%BB%D0%B5%D0%BC%D0%B0+%D0%B3%D0%B8%D0%BC%D0%BD%D0%B0%D0%B7%D0%B8%D0%B8+2.jpg?_uid=9449616&amp;name=%D0%AD%D0%BC%D0%B1%D0%BB%D0%B5%D0%BC%D0%B0+%D0%B3%D0%B8%D0%BC%D0%BD%D0%B0%D0%B7%D0%B8%D0%B8+2.jpg&amp;hid=1.3&amp;ids=15959631179494988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865015" y="1081125"/>
            <a:ext cx="2736304" cy="328397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Требования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ФГОС СОО 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к 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профильному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у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чебному 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плану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148064" y="1664529"/>
            <a:ext cx="347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11 учебных предметов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50944" y="3962648"/>
            <a:ext cx="34177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менее 3 учебных предметов  углублённого уровня изучения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61079" y="5737033"/>
            <a:ext cx="33010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более 10 часов</a:t>
            </a:r>
          </a:p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неделю</a:t>
            </a:r>
            <a:endParaRPr lang="ru-RU" sz="2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60992" y="218507"/>
            <a:ext cx="35529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менее одного учебного предмета из каждой образовательной области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8268" y="210981"/>
            <a:ext cx="3168352" cy="484320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168790" y="222045"/>
            <a:ext cx="3511540" cy="10915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4002685" y="525499"/>
            <a:ext cx="978408" cy="4846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002685" y="1767547"/>
            <a:ext cx="978408" cy="4846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002685" y="3010908"/>
            <a:ext cx="978408" cy="4846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989165" y="5815781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133672" y="1464093"/>
            <a:ext cx="3511540" cy="10915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168790" y="2706141"/>
            <a:ext cx="3511540" cy="10915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168790" y="5584248"/>
            <a:ext cx="3511540" cy="10915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78387" y="5605971"/>
            <a:ext cx="3109561" cy="10915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люс 21"/>
          <p:cNvSpPr/>
          <p:nvPr/>
        </p:nvSpPr>
        <p:spPr>
          <a:xfrm>
            <a:off x="2032424" y="5137739"/>
            <a:ext cx="360040" cy="359754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05728" y="5581044"/>
            <a:ext cx="33010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</a:t>
            </a:r>
          </a:p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endParaRPr lang="ru-RU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4002685" y="4266102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171558" y="3962648"/>
            <a:ext cx="3511540" cy="10915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150950" y="2881786"/>
            <a:ext cx="347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ндивидуальный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бразовательный проект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63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4231</TotalTime>
  <Words>1881</Words>
  <Application>Microsoft Office PowerPoint</Application>
  <PresentationFormat>Экран (4:3)</PresentationFormat>
  <Paragraphs>726</Paragraphs>
  <Slides>32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Тема Office</vt:lpstr>
      <vt:lpstr>1_Тема Office</vt:lpstr>
      <vt:lpstr>ФГОС среднего общего образования. Особенности содержания образования  на III уровне образования  (10-11 классы) </vt:lpstr>
      <vt:lpstr>  Федеральные государственные образовательные стандарты  </vt:lpstr>
      <vt:lpstr>Презентация PowerPoint</vt:lpstr>
      <vt:lpstr>    Концептуальные особенности ФГОС СОО ФЗ «Об образовании в Российской Федерации»  (статья 66)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Лицей 38 - 3</cp:lastModifiedBy>
  <cp:revision>282</cp:revision>
  <cp:lastPrinted>2020-02-11T05:01:38Z</cp:lastPrinted>
  <dcterms:created xsi:type="dcterms:W3CDTF">2016-08-24T18:18:01Z</dcterms:created>
  <dcterms:modified xsi:type="dcterms:W3CDTF">2020-02-27T03:58:59Z</dcterms:modified>
</cp:coreProperties>
</file>